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6" r:id="rId4"/>
    <p:sldId id="268" r:id="rId5"/>
    <p:sldId id="262" r:id="rId6"/>
    <p:sldId id="290" r:id="rId7"/>
    <p:sldId id="269" r:id="rId8"/>
    <p:sldId id="283" r:id="rId9"/>
    <p:sldId id="301" r:id="rId10"/>
    <p:sldId id="302" r:id="rId11"/>
    <p:sldId id="304" r:id="rId12"/>
    <p:sldId id="303" r:id="rId13"/>
    <p:sldId id="305" r:id="rId14"/>
    <p:sldId id="306" r:id="rId15"/>
    <p:sldId id="307" r:id="rId16"/>
    <p:sldId id="309" r:id="rId17"/>
    <p:sldId id="311" r:id="rId18"/>
    <p:sldId id="312" r:id="rId19"/>
    <p:sldId id="330" r:id="rId20"/>
    <p:sldId id="313" r:id="rId21"/>
    <p:sldId id="314" r:id="rId22"/>
    <p:sldId id="316" r:id="rId23"/>
    <p:sldId id="317" r:id="rId24"/>
    <p:sldId id="318" r:id="rId25"/>
    <p:sldId id="319" r:id="rId26"/>
    <p:sldId id="320" r:id="rId27"/>
    <p:sldId id="321" r:id="rId28"/>
    <p:sldId id="322" r:id="rId29"/>
    <p:sldId id="323" r:id="rId30"/>
    <p:sldId id="324" r:id="rId31"/>
    <p:sldId id="325" r:id="rId32"/>
    <p:sldId id="326" r:id="rId33"/>
    <p:sldId id="300" r:id="rId34"/>
    <p:sldId id="327" r:id="rId35"/>
    <p:sldId id="299" r:id="rId36"/>
    <p:sldId id="315" r:id="rId37"/>
    <p:sldId id="328" r:id="rId38"/>
    <p:sldId id="289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37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30033-F619-45D9-8349-8C78449A4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7D77AF-3AAE-414B-88F1-932730FC59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A372A-7D4A-40FF-9D42-D7EBD542E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5840-7968-4EA2-9E36-EE69665754DC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AE3B8-9180-4BC7-8B9A-E614E66D9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39559-C925-4F20-AD1D-C7C0A826B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F049-1C55-4026-9B35-5F0585FD1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66134"/>
      </p:ext>
    </p:extLst>
  </p:cSld>
  <p:clrMapOvr>
    <a:masterClrMapping/>
  </p:clrMapOvr>
  <p:transition spd="med" advTm="43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09E3A-2F62-4C8B-925C-4ED89EF1A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271AC4-DE0B-47B5-A645-117478FF3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CE8EE-F699-4F6F-99E7-57F3287EE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5840-7968-4EA2-9E36-EE69665754DC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1F097-8FFC-461E-B291-3EFF3712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70EDF-AB4E-4283-AAFF-CD28AFC61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F049-1C55-4026-9B35-5F0585FD1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648582"/>
      </p:ext>
    </p:extLst>
  </p:cSld>
  <p:clrMapOvr>
    <a:masterClrMapping/>
  </p:clrMapOvr>
  <p:transition spd="med" advTm="43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4FB682-407A-4803-9A8B-6168489938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DBADC-C28B-41D7-8097-3D5A2DF623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4DBDD-2B8B-4579-A482-14CB3FF6A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5840-7968-4EA2-9E36-EE69665754DC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021E2-1E63-42D0-9D08-183013AE4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C099C-644B-4468-B220-9E8FEC77A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F049-1C55-4026-9B35-5F0585FD1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69885"/>
      </p:ext>
    </p:extLst>
  </p:cSld>
  <p:clrMapOvr>
    <a:masterClrMapping/>
  </p:clrMapOvr>
  <p:transition spd="med" advTm="43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E66A9-FEC6-4EF5-9F6A-2D7352BA2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21915-09AC-4F76-847D-063DD11DA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03E2B-07C7-4768-A811-8070FD7B9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5840-7968-4EA2-9E36-EE69665754DC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5AF46-440D-4EB3-AB56-9C694CF7E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28E68-DDAC-47D5-BC28-8042DDF17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F049-1C55-4026-9B35-5F0585FD1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81920"/>
      </p:ext>
    </p:extLst>
  </p:cSld>
  <p:clrMapOvr>
    <a:masterClrMapping/>
  </p:clrMapOvr>
  <p:transition spd="med" advTm="43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E595C-C1E0-4ED1-8E9B-EF6165C89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9CAD83-75F3-4B55-B702-58E694D26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BD813-3A6D-48E3-85AB-B56048966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5840-7968-4EA2-9E36-EE69665754DC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8AAE1-F0DA-4605-8379-13B7FEDF3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F8AD7-F04A-4C29-B69F-13F6A0773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F049-1C55-4026-9B35-5F0585FD1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33761"/>
      </p:ext>
    </p:extLst>
  </p:cSld>
  <p:clrMapOvr>
    <a:masterClrMapping/>
  </p:clrMapOvr>
  <p:transition spd="med" advTm="43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F4460-15BE-41DB-B148-6357F4F4A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5621B-7261-4E76-BEBA-AD3EEE3742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1E07B-6F3F-4331-B5F1-F0F9E383B2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DD11BD-67D9-45CE-A088-8696365E2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5840-7968-4EA2-9E36-EE69665754DC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F6F1B4-0BCF-4211-BF5E-39853A007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AFE2C-99F4-4C76-B3FF-D4BB41331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F049-1C55-4026-9B35-5F0585FD1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68938"/>
      </p:ext>
    </p:extLst>
  </p:cSld>
  <p:clrMapOvr>
    <a:masterClrMapping/>
  </p:clrMapOvr>
  <p:transition spd="med" advTm="43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8C825-2B3D-42EF-BAB5-0188FDD6B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EC200F-CC53-4AAA-8B25-E1D8C8783B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CDCF09-17C8-468C-B6F2-1C99F7EBC6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161215-B995-443D-B549-72FD36F032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44571B-DECD-4BB7-9AD9-3070E96116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58313E-0340-4E9B-8914-1F8EB7C06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5840-7968-4EA2-9E36-EE69665754DC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38EBD1-5D24-4840-A43E-15B981C39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8E8453-37B2-4D3B-8445-296F6C850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F049-1C55-4026-9B35-5F0585FD1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607086"/>
      </p:ext>
    </p:extLst>
  </p:cSld>
  <p:clrMapOvr>
    <a:masterClrMapping/>
  </p:clrMapOvr>
  <p:transition spd="med" advTm="43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00CDF-69F7-425E-893D-99FBCF8C1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01393A-2B87-4A33-80F9-89988D458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5840-7968-4EA2-9E36-EE69665754DC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A85D6F-51E7-4D08-8BC2-5F0979E1F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583962-1CA2-4F43-8965-2CEC344D9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F049-1C55-4026-9B35-5F0585FD1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20062"/>
      </p:ext>
    </p:extLst>
  </p:cSld>
  <p:clrMapOvr>
    <a:masterClrMapping/>
  </p:clrMapOvr>
  <p:transition spd="med" advTm="43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E61B60-E8F3-4230-827C-66669DCE9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5840-7968-4EA2-9E36-EE69665754DC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0676ED-D3D8-487F-9A43-8047EE20B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BE7AA7-B524-43C9-8F10-28CF9FF87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F049-1C55-4026-9B35-5F0585FD1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19173"/>
      </p:ext>
    </p:extLst>
  </p:cSld>
  <p:clrMapOvr>
    <a:masterClrMapping/>
  </p:clrMapOvr>
  <p:transition spd="med" advTm="43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934C7-4F19-4AC8-B020-13E55A1BB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19ADB-41C3-4E03-96E6-89405DE21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AB3D43-AFB6-42D9-88C2-1E95352F0D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8A7709-55EA-4493-9634-FCA5326A7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5840-7968-4EA2-9E36-EE69665754DC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0E73A9-03C8-4968-9F88-A8F5222B0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FA2648-B7DA-441F-B537-1E680A7F7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F049-1C55-4026-9B35-5F0585FD1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06908"/>
      </p:ext>
    </p:extLst>
  </p:cSld>
  <p:clrMapOvr>
    <a:masterClrMapping/>
  </p:clrMapOvr>
  <p:transition spd="med" advTm="43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70CFC-707B-4A2F-BF01-61D9B2522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88FBCC-5498-44EA-80E6-5DD9C635A2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DF83F-43AF-4EFC-BDF2-886DAED2DF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771BED-4AC5-4672-87EE-9D59CAAE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5840-7968-4EA2-9E36-EE69665754DC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CB63A2-34BA-47B0-A8F6-D8A9A2639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3017B4-5F39-4066-AF8F-E23FFF968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F049-1C55-4026-9B35-5F0585FD1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39191"/>
      </p:ext>
    </p:extLst>
  </p:cSld>
  <p:clrMapOvr>
    <a:masterClrMapping/>
  </p:clrMapOvr>
  <p:transition spd="med" advTm="43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127EDA-BD97-47E7-B24A-04E98ACAD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E0E600-6D86-44B7-B0DE-68D5D540A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AAC9E-19A7-46E1-9513-73362D5F18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25840-7968-4EA2-9E36-EE69665754DC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C24BE-A717-47B8-A9ED-D029D8BCA2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C0D553-DD55-4231-BE38-EEE38EB462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4F049-1C55-4026-9B35-5F0585FD1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66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Tm="43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58A19B-5DE7-4B78-8470-E2F7334C7ED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022" y="1534126"/>
            <a:ext cx="9375955" cy="3373704"/>
          </a:xfrm>
          <a:prstGeom prst="rect">
            <a:avLst/>
          </a:prstGeom>
        </p:spPr>
      </p:pic>
      <p:pic>
        <p:nvPicPr>
          <p:cNvPr id="3" name="01 - Last Call">
            <a:hlinkClick r:id="" action="ppaction://media"/>
            <a:extLst>
              <a:ext uri="{FF2B5EF4-FFF2-40B4-BE49-F238E27FC236}">
                <a16:creationId xmlns:a16="http://schemas.microsoft.com/office/drawing/2014/main" id="{861509AE-0299-4CE7-8605-A50D05B49D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29270" y="53468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383480"/>
      </p:ext>
    </p:extLst>
  </p:cSld>
  <p:clrMapOvr>
    <a:masterClrMapping/>
  </p:clrMapOvr>
  <p:transition spd="med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206" y="330291"/>
            <a:ext cx="11217897" cy="1325563"/>
          </a:xfrm>
        </p:spPr>
        <p:txBody>
          <a:bodyPr>
            <a:normAutofit/>
          </a:bodyPr>
          <a:lstStyle/>
          <a:p>
            <a:r>
              <a:rPr lang="en-US" sz="5000" b="1" dirty="0"/>
              <a:t>Lt. William “Billy” </a:t>
            </a:r>
            <a:r>
              <a:rPr lang="en-US" sz="5000" b="1" dirty="0" err="1"/>
              <a:t>Narretto</a:t>
            </a:r>
            <a:r>
              <a:rPr lang="en-US" sz="5000" dirty="0"/>
              <a:t>	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1DB1-8F9C-4869-BC24-0906976E22DA}"/>
              </a:ext>
            </a:extLst>
          </p:cNvPr>
          <p:cNvSpPr txBox="1">
            <a:spLocks/>
          </p:cNvSpPr>
          <p:nvPr/>
        </p:nvSpPr>
        <p:spPr>
          <a:xfrm>
            <a:off x="5863472" y="2669783"/>
            <a:ext cx="5410986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/>
              <a:t>2/27/2023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Tangipahoa Parish Sheriff’s Office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450C490-BDD1-4A7B-66F2-BE2D3149D7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7542" y="1655854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68587"/>
      </p:ext>
    </p:extLst>
  </p:cSld>
  <p:clrMapOvr>
    <a:masterClrMapping/>
  </p:clrMapOvr>
  <p:transition spd="med" advTm="43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206" y="330291"/>
            <a:ext cx="11217897" cy="1325563"/>
          </a:xfrm>
        </p:spPr>
        <p:txBody>
          <a:bodyPr>
            <a:normAutofit/>
          </a:bodyPr>
          <a:lstStyle/>
          <a:p>
            <a:r>
              <a:rPr lang="en-US" sz="5000" b="1" dirty="0"/>
              <a:t>Cpl. Scotty </a:t>
            </a:r>
            <a:r>
              <a:rPr lang="en-US" sz="5000" b="1" dirty="0" err="1"/>
              <a:t>Canezaro</a:t>
            </a:r>
            <a:r>
              <a:rPr lang="en-US" sz="5000" b="1" dirty="0"/>
              <a:t>	</a:t>
            </a:r>
            <a:r>
              <a:rPr lang="en-US" sz="5000" dirty="0"/>
              <a:t>	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1DB1-8F9C-4869-BC24-0906976E22DA}"/>
              </a:ext>
            </a:extLst>
          </p:cNvPr>
          <p:cNvSpPr txBox="1">
            <a:spLocks/>
          </p:cNvSpPr>
          <p:nvPr/>
        </p:nvSpPr>
        <p:spPr>
          <a:xfrm>
            <a:off x="5863472" y="2669783"/>
            <a:ext cx="5410986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/>
              <a:t>3/26/2023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Baton Rouge Police Dept.</a:t>
            </a:r>
          </a:p>
          <a:p>
            <a:r>
              <a:rPr lang="en-US" sz="4000" dirty="0"/>
              <a:t>Aircraft Accident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0E74A5E-0874-4AFA-B2C0-820927772D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0602" y="2016756"/>
            <a:ext cx="3117130" cy="413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45550"/>
      </p:ext>
    </p:extLst>
  </p:cSld>
  <p:clrMapOvr>
    <a:masterClrMapping/>
  </p:clrMapOvr>
  <p:transition spd="med" advTm="43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206" y="330291"/>
            <a:ext cx="11217897" cy="1325563"/>
          </a:xfrm>
        </p:spPr>
        <p:txBody>
          <a:bodyPr>
            <a:normAutofit/>
          </a:bodyPr>
          <a:lstStyle/>
          <a:p>
            <a:r>
              <a:rPr lang="en-US" sz="5000" b="1" dirty="0"/>
              <a:t>Sgt. David </a:t>
            </a:r>
            <a:r>
              <a:rPr lang="en-US" sz="5000" b="1" dirty="0" err="1"/>
              <a:t>Poirrier</a:t>
            </a:r>
            <a:r>
              <a:rPr lang="en-US" sz="5000" dirty="0"/>
              <a:t>		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1DB1-8F9C-4869-BC24-0906976E22DA}"/>
              </a:ext>
            </a:extLst>
          </p:cNvPr>
          <p:cNvSpPr txBox="1">
            <a:spLocks/>
          </p:cNvSpPr>
          <p:nvPr/>
        </p:nvSpPr>
        <p:spPr>
          <a:xfrm>
            <a:off x="5863472" y="2669783"/>
            <a:ext cx="5410986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/>
              <a:t>3/26/2023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Baton Rouge Police Dept.</a:t>
            </a:r>
          </a:p>
          <a:p>
            <a:r>
              <a:rPr lang="en-US" sz="4000" dirty="0"/>
              <a:t>Aircraft Accident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A472AD5-1A9B-4CCF-A328-F5CA7D5A30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7230" y="1985880"/>
            <a:ext cx="348107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99877"/>
      </p:ext>
    </p:extLst>
  </p:cSld>
  <p:clrMapOvr>
    <a:masterClrMapping/>
  </p:clrMapOvr>
  <p:transition spd="med" advTm="43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060" y="330292"/>
            <a:ext cx="11519554" cy="1225132"/>
          </a:xfrm>
        </p:spPr>
        <p:txBody>
          <a:bodyPr>
            <a:normAutofit/>
          </a:bodyPr>
          <a:lstStyle/>
          <a:p>
            <a:r>
              <a:rPr lang="en-US" sz="5000" b="1" dirty="0"/>
              <a:t>Detective Sgt. Nicholas Pepper</a:t>
            </a:r>
            <a:r>
              <a:rPr lang="en-US" sz="5000" dirty="0"/>
              <a:t>	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1DB1-8F9C-4869-BC24-0906976E22DA}"/>
              </a:ext>
            </a:extLst>
          </p:cNvPr>
          <p:cNvSpPr txBox="1">
            <a:spLocks/>
          </p:cNvSpPr>
          <p:nvPr/>
        </p:nvSpPr>
        <p:spPr>
          <a:xfrm>
            <a:off x="5863472" y="2669783"/>
            <a:ext cx="5410986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/>
              <a:t>4/2/2023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Lafourche Parish Sheriff’s Office</a:t>
            </a:r>
          </a:p>
          <a:p>
            <a:r>
              <a:rPr lang="en-US" sz="4000" dirty="0"/>
              <a:t>Vehicular Assault</a:t>
            </a:r>
          </a:p>
        </p:txBody>
      </p:sp>
      <p:pic>
        <p:nvPicPr>
          <p:cNvPr id="1026" name="Picture 2" descr="Sergeant Nicholas Pepper">
            <a:extLst>
              <a:ext uri="{FF2B5EF4-FFF2-40B4-BE49-F238E27FC236}">
                <a16:creationId xmlns:a16="http://schemas.microsoft.com/office/drawing/2014/main" id="{B8D7F5C3-140B-43D4-9D5D-C7927AB544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460" y="1947821"/>
            <a:ext cx="3421459" cy="417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165988"/>
      </p:ext>
    </p:extLst>
  </p:cSld>
  <p:clrMapOvr>
    <a:masterClrMapping/>
  </p:clrMapOvr>
  <p:transition spd="med" advTm="43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060" y="330292"/>
            <a:ext cx="11519554" cy="1225132"/>
          </a:xfrm>
        </p:spPr>
        <p:txBody>
          <a:bodyPr>
            <a:normAutofit/>
          </a:bodyPr>
          <a:lstStyle/>
          <a:p>
            <a:r>
              <a:rPr lang="en-US" sz="5000" b="1" dirty="0"/>
              <a:t>Senior Police Office Trevor Abney</a:t>
            </a:r>
            <a:r>
              <a:rPr lang="en-US" sz="5000" dirty="0"/>
              <a:t>	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1DB1-8F9C-4869-BC24-0906976E22DA}"/>
              </a:ext>
            </a:extLst>
          </p:cNvPr>
          <p:cNvSpPr txBox="1">
            <a:spLocks/>
          </p:cNvSpPr>
          <p:nvPr/>
        </p:nvSpPr>
        <p:spPr>
          <a:xfrm>
            <a:off x="5863472" y="2669783"/>
            <a:ext cx="6023728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/>
              <a:t>4/9/2023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New Orleans Police Dept.</a:t>
            </a:r>
          </a:p>
          <a:p>
            <a:r>
              <a:rPr lang="en-US" sz="4000" dirty="0"/>
              <a:t>Gunfire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66737DC-1834-4C52-B59C-142E6021BF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608" y="1797090"/>
            <a:ext cx="3655636" cy="456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86984"/>
      </p:ext>
    </p:extLst>
  </p:cSld>
  <p:clrMapOvr>
    <a:masterClrMapping/>
  </p:clrMapOvr>
  <p:transition spd="med" advTm="43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060" y="330292"/>
            <a:ext cx="11519554" cy="1225132"/>
          </a:xfrm>
        </p:spPr>
        <p:txBody>
          <a:bodyPr>
            <a:normAutofit/>
          </a:bodyPr>
          <a:lstStyle/>
          <a:p>
            <a:r>
              <a:rPr lang="en-US" sz="5000" b="1" dirty="0"/>
              <a:t>Deputy </a:t>
            </a:r>
            <a:r>
              <a:rPr lang="en-US" sz="5000" b="1" dirty="0" err="1"/>
              <a:t>LaTusha</a:t>
            </a:r>
            <a:r>
              <a:rPr lang="en-US" sz="5000" b="1" dirty="0"/>
              <a:t> Trusty</a:t>
            </a:r>
            <a:r>
              <a:rPr lang="en-US" sz="5000" dirty="0"/>
              <a:t>	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1DB1-8F9C-4869-BC24-0906976E22DA}"/>
              </a:ext>
            </a:extLst>
          </p:cNvPr>
          <p:cNvSpPr txBox="1">
            <a:spLocks/>
          </p:cNvSpPr>
          <p:nvPr/>
        </p:nvSpPr>
        <p:spPr>
          <a:xfrm>
            <a:off x="5863472" y="2669783"/>
            <a:ext cx="6023728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/>
              <a:t>5/8/2023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Rapides Parish Sheriff’s Office</a:t>
            </a:r>
          </a:p>
          <a:p>
            <a:r>
              <a:rPr lang="en-US" sz="4000" dirty="0"/>
              <a:t>Medical Emergency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456302B-7D32-444C-8671-D48C382270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3668" y="2070722"/>
            <a:ext cx="369329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43104"/>
      </p:ext>
    </p:extLst>
  </p:cSld>
  <p:clrMapOvr>
    <a:masterClrMapping/>
  </p:clrMapOvr>
  <p:transition spd="med" advTm="43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060" y="330292"/>
            <a:ext cx="11519554" cy="1225132"/>
          </a:xfrm>
        </p:spPr>
        <p:txBody>
          <a:bodyPr>
            <a:normAutofit/>
          </a:bodyPr>
          <a:lstStyle/>
          <a:p>
            <a:r>
              <a:rPr lang="en-US" sz="5000" b="1" dirty="0"/>
              <a:t>Capt. Ronald Bourque Sr.</a:t>
            </a:r>
            <a:r>
              <a:rPr lang="en-US" sz="5000" dirty="0"/>
              <a:t>	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1DB1-8F9C-4869-BC24-0906976E22DA}"/>
              </a:ext>
            </a:extLst>
          </p:cNvPr>
          <p:cNvSpPr txBox="1">
            <a:spLocks/>
          </p:cNvSpPr>
          <p:nvPr/>
        </p:nvSpPr>
        <p:spPr>
          <a:xfrm>
            <a:off x="5863472" y="2669783"/>
            <a:ext cx="6023728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/>
              <a:t>5/25/2023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Chitimacha Police Dept.</a:t>
            </a:r>
          </a:p>
          <a:p>
            <a:r>
              <a:rPr lang="en-US" sz="4000" dirty="0"/>
              <a:t>Jeanerette Police Dept.</a:t>
            </a:r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2050" name="Picture 2" descr="Ronald Bourque, Sr. obituary, New Iberia, LA">
            <a:extLst>
              <a:ext uri="{FF2B5EF4-FFF2-40B4-BE49-F238E27FC236}">
                <a16:creationId xmlns:a16="http://schemas.microsoft.com/office/drawing/2014/main" id="{97B40203-6979-4056-9DB4-FE978ABA9C1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997" y="1787917"/>
            <a:ext cx="32025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19505"/>
      </p:ext>
    </p:extLst>
  </p:cSld>
  <p:clrMapOvr>
    <a:masterClrMapping/>
  </p:clrMapOvr>
  <p:transition spd="med" advTm="43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060" y="330292"/>
            <a:ext cx="11519554" cy="1225132"/>
          </a:xfrm>
        </p:spPr>
        <p:txBody>
          <a:bodyPr>
            <a:normAutofit/>
          </a:bodyPr>
          <a:lstStyle/>
          <a:p>
            <a:r>
              <a:rPr lang="en-US" sz="5000" b="1" dirty="0"/>
              <a:t>District Chief Jimmy </a:t>
            </a:r>
            <a:r>
              <a:rPr lang="en-US" sz="5000" b="1" dirty="0" err="1"/>
              <a:t>Schexnayder</a:t>
            </a:r>
            <a:endParaRPr lang="en-US" sz="50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1DB1-8F9C-4869-BC24-0906976E22DA}"/>
              </a:ext>
            </a:extLst>
          </p:cNvPr>
          <p:cNvSpPr txBox="1">
            <a:spLocks/>
          </p:cNvSpPr>
          <p:nvPr/>
        </p:nvSpPr>
        <p:spPr>
          <a:xfrm>
            <a:off x="5863472" y="2669783"/>
            <a:ext cx="6023728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/>
              <a:t>5/27/2023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Jefferson Parish Fire Dept.</a:t>
            </a:r>
          </a:p>
          <a:p>
            <a:r>
              <a:rPr lang="en-US" sz="4000" dirty="0"/>
              <a:t>Cancer</a:t>
            </a:r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E5B2EAE-DB44-49BA-87FB-1855609B86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1223" y="1796412"/>
            <a:ext cx="3445300" cy="458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21547"/>
      </p:ext>
    </p:extLst>
  </p:cSld>
  <p:clrMapOvr>
    <a:masterClrMapping/>
  </p:clrMapOvr>
  <p:transition spd="med" advTm="43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692" y="330292"/>
            <a:ext cx="11085921" cy="1225132"/>
          </a:xfrm>
        </p:spPr>
        <p:txBody>
          <a:bodyPr>
            <a:normAutofit/>
          </a:bodyPr>
          <a:lstStyle/>
          <a:p>
            <a:r>
              <a:rPr lang="en-US" sz="5000" b="1" dirty="0"/>
              <a:t>Cpl. Shawn Kelly       </a:t>
            </a:r>
            <a:r>
              <a:rPr lang="en-US" sz="5000" dirty="0"/>
              <a:t>	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1DB1-8F9C-4869-BC24-0906976E22DA}"/>
              </a:ext>
            </a:extLst>
          </p:cNvPr>
          <p:cNvSpPr txBox="1">
            <a:spLocks/>
          </p:cNvSpPr>
          <p:nvPr/>
        </p:nvSpPr>
        <p:spPr>
          <a:xfrm>
            <a:off x="5863472" y="2669783"/>
            <a:ext cx="6023728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/>
              <a:t>06/02/2023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Denham Springs Police Dept. </a:t>
            </a:r>
          </a:p>
          <a:p>
            <a:r>
              <a:rPr lang="en-US" sz="4000" dirty="0"/>
              <a:t>Gunfire</a:t>
            </a:r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18FF7AC-F346-4391-A256-BD7EF626F8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3729" y="1882185"/>
            <a:ext cx="348107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70991"/>
      </p:ext>
    </p:extLst>
  </p:cSld>
  <p:clrMapOvr>
    <a:masterClrMapping/>
  </p:clrMapOvr>
  <p:transition spd="med" advTm="43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692" y="330292"/>
            <a:ext cx="11085921" cy="1225132"/>
          </a:xfrm>
        </p:spPr>
        <p:txBody>
          <a:bodyPr>
            <a:normAutofit/>
          </a:bodyPr>
          <a:lstStyle/>
          <a:p>
            <a:r>
              <a:rPr lang="en-US" sz="5000" b="1" dirty="0"/>
              <a:t>Chief Joseph William Thompson</a:t>
            </a:r>
            <a:r>
              <a:rPr lang="en-US" sz="5000" dirty="0"/>
              <a:t>	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1DB1-8F9C-4869-BC24-0906976E22DA}"/>
              </a:ext>
            </a:extLst>
          </p:cNvPr>
          <p:cNvSpPr txBox="1">
            <a:spLocks/>
          </p:cNvSpPr>
          <p:nvPr/>
        </p:nvSpPr>
        <p:spPr>
          <a:xfrm>
            <a:off x="5863472" y="2669783"/>
            <a:ext cx="6023728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06/02/2023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Denham Springs Police Dept.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Gunfire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CC2D61C-C5D0-F59D-4FDE-1FDFB516FA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5890" y="1825625"/>
            <a:ext cx="348107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95784"/>
      </p:ext>
    </p:extLst>
  </p:cSld>
  <p:clrMapOvr>
    <a:masterClrMapping/>
  </p:clrMapOvr>
  <p:transition spd="med" advTm="43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A72EBD-6745-486D-B770-8FE583A3DD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146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dirty="0">
                <a:latin typeface="Lucida Calligraphy" panose="03010101010101010101" pitchFamily="66" charset="0"/>
              </a:rPr>
              <a:t>Why was L36 A Warrior’s </a:t>
            </a:r>
          </a:p>
          <a:p>
            <a:pPr algn="ctr"/>
            <a:r>
              <a:rPr lang="en-US" sz="5000" dirty="0">
                <a:latin typeface="Lucida Calligraphy" panose="03010101010101010101" pitchFamily="66" charset="0"/>
              </a:rPr>
              <a:t>Way established?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2D41B96-8810-4065-AC69-AECE4D38A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4" y="2898414"/>
            <a:ext cx="7477991" cy="3544888"/>
          </a:xfrm>
        </p:spPr>
        <p:txBody>
          <a:bodyPr>
            <a:normAutofit/>
          </a:bodyPr>
          <a:lstStyle/>
          <a:p>
            <a:r>
              <a:rPr lang="en-US" sz="4000" dirty="0"/>
              <a:t>LA State Trooper George B. Baker</a:t>
            </a:r>
          </a:p>
          <a:p>
            <a:r>
              <a:rPr lang="en-US" sz="4000" dirty="0"/>
              <a:t>EOW 5/24/2020</a:t>
            </a:r>
          </a:p>
          <a:p>
            <a:r>
              <a:rPr lang="en-US" sz="4000" dirty="0"/>
              <a:t>Call number:  L36</a:t>
            </a:r>
          </a:p>
          <a:p>
            <a:r>
              <a:rPr lang="en-US" sz="4000" dirty="0"/>
              <a:t>A warrior in everything he did!</a:t>
            </a:r>
            <a:br>
              <a:rPr lang="en-US" sz="3500" dirty="0"/>
            </a:br>
            <a:endParaRPr lang="en-US" sz="35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5BD68F-1C12-481C-AC7B-EB3D2D28C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2291" y="2382692"/>
            <a:ext cx="4060610" cy="40606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0421201"/>
      </p:ext>
    </p:extLst>
  </p:cSld>
  <p:clrMapOvr>
    <a:masterClrMapping/>
  </p:clrMapOvr>
  <p:transition spd="med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692" y="330292"/>
            <a:ext cx="11085921" cy="1225132"/>
          </a:xfrm>
        </p:spPr>
        <p:txBody>
          <a:bodyPr>
            <a:normAutofit/>
          </a:bodyPr>
          <a:lstStyle/>
          <a:p>
            <a:r>
              <a:rPr lang="en-US" sz="5000" b="1" dirty="0"/>
              <a:t>Wayne </a:t>
            </a:r>
            <a:r>
              <a:rPr lang="en-US" sz="5000" b="1" dirty="0" err="1"/>
              <a:t>Husser</a:t>
            </a:r>
            <a:r>
              <a:rPr lang="en-US" sz="5000" b="1" dirty="0"/>
              <a:t>		</a:t>
            </a:r>
            <a:r>
              <a:rPr lang="en-US" sz="5000" dirty="0"/>
              <a:t>	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1DB1-8F9C-4869-BC24-0906976E22DA}"/>
              </a:ext>
            </a:extLst>
          </p:cNvPr>
          <p:cNvSpPr txBox="1">
            <a:spLocks/>
          </p:cNvSpPr>
          <p:nvPr/>
        </p:nvSpPr>
        <p:spPr>
          <a:xfrm>
            <a:off x="5863472" y="2669783"/>
            <a:ext cx="6023728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/>
              <a:t>06/10/2023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Loranger Volunteer Fire Dept. 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6146" name="Picture 2" descr="Wayne-Husser-Obituary">
            <a:extLst>
              <a:ext uri="{FF2B5EF4-FFF2-40B4-BE49-F238E27FC236}">
                <a16:creationId xmlns:a16="http://schemas.microsoft.com/office/drawing/2014/main" id="{F0A82A12-45FC-4A41-B5FC-F60A8B3061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669" y="2228661"/>
            <a:ext cx="3368903" cy="336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011457"/>
      </p:ext>
    </p:extLst>
  </p:cSld>
  <p:clrMapOvr>
    <a:masterClrMapping/>
  </p:clrMapOvr>
  <p:transition spd="med" advTm="43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692" y="330292"/>
            <a:ext cx="11085921" cy="1225132"/>
          </a:xfrm>
        </p:spPr>
        <p:txBody>
          <a:bodyPr>
            <a:normAutofit/>
          </a:bodyPr>
          <a:lstStyle/>
          <a:p>
            <a:r>
              <a:rPr lang="en-US" sz="5000" b="1" dirty="0" err="1"/>
              <a:t>Kymber</a:t>
            </a:r>
            <a:r>
              <a:rPr lang="en-US" sz="5000" b="1" dirty="0"/>
              <a:t> Nichole </a:t>
            </a:r>
            <a:r>
              <a:rPr lang="en-US" sz="5000" b="1" dirty="0" err="1"/>
              <a:t>Nezat</a:t>
            </a:r>
            <a:r>
              <a:rPr lang="en-US" sz="5000" dirty="0"/>
              <a:t>		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1DB1-8F9C-4869-BC24-0906976E22DA}"/>
              </a:ext>
            </a:extLst>
          </p:cNvPr>
          <p:cNvSpPr txBox="1">
            <a:spLocks/>
          </p:cNvSpPr>
          <p:nvPr/>
        </p:nvSpPr>
        <p:spPr>
          <a:xfrm>
            <a:off x="5863472" y="2669783"/>
            <a:ext cx="6023728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/>
              <a:t>06/27/2023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EMT: Acadian</a:t>
            </a:r>
          </a:p>
          <a:p>
            <a:r>
              <a:rPr lang="en-US" sz="4000" dirty="0"/>
              <a:t>Vehicle Accident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12290" name="Picture 2" descr="Obituary of Kymber-Nichole Nezat">
            <a:extLst>
              <a:ext uri="{FF2B5EF4-FFF2-40B4-BE49-F238E27FC236}">
                <a16:creationId xmlns:a16="http://schemas.microsoft.com/office/drawing/2014/main" id="{0EF0BFD6-114A-4468-A125-A9C0ED73EA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36" y="2413262"/>
            <a:ext cx="4071894" cy="353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52047"/>
      </p:ext>
    </p:extLst>
  </p:cSld>
  <p:clrMapOvr>
    <a:masterClrMapping/>
  </p:clrMapOvr>
  <p:transition spd="med" advTm="43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693" y="330292"/>
            <a:ext cx="7682846" cy="1225132"/>
          </a:xfrm>
        </p:spPr>
        <p:txBody>
          <a:bodyPr>
            <a:normAutofit/>
          </a:bodyPr>
          <a:lstStyle/>
          <a:p>
            <a:r>
              <a:rPr lang="en-US" sz="5000" b="1" dirty="0"/>
              <a:t>Deputy Marshal Barry Giglio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1DB1-8F9C-4869-BC24-0906976E22DA}"/>
              </a:ext>
            </a:extLst>
          </p:cNvPr>
          <p:cNvSpPr txBox="1">
            <a:spLocks/>
          </p:cNvSpPr>
          <p:nvPr/>
        </p:nvSpPr>
        <p:spPr>
          <a:xfrm>
            <a:off x="5863472" y="2669783"/>
            <a:ext cx="6023728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/>
              <a:t>07/31/2023 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Ville Platte City Marshal’s Office</a:t>
            </a:r>
          </a:p>
          <a:p>
            <a:r>
              <a:rPr lang="en-US" sz="4000" dirty="0"/>
              <a:t>Gunfire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13314" name="Picture 2" descr="Deputy Marshal Barry Giglio | Ville Platte Marshal's Office, Louisiana">
            <a:extLst>
              <a:ext uri="{FF2B5EF4-FFF2-40B4-BE49-F238E27FC236}">
                <a16:creationId xmlns:a16="http://schemas.microsoft.com/office/drawing/2014/main" id="{42174F12-8054-40AF-B2EE-7BBBF79454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672" y="1931166"/>
            <a:ext cx="348391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396324"/>
      </p:ext>
    </p:extLst>
  </p:cSld>
  <p:clrMapOvr>
    <a:masterClrMapping/>
  </p:clrMapOvr>
  <p:transition spd="med" advTm="43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693" y="330292"/>
            <a:ext cx="7682846" cy="1225132"/>
          </a:xfrm>
        </p:spPr>
        <p:txBody>
          <a:bodyPr>
            <a:normAutofit/>
          </a:bodyPr>
          <a:lstStyle/>
          <a:p>
            <a:r>
              <a:rPr lang="en-US" sz="5000" b="1" dirty="0"/>
              <a:t>Pvt. Shad Edward </a:t>
            </a:r>
            <a:r>
              <a:rPr lang="en-US" sz="5000" b="1" dirty="0" err="1"/>
              <a:t>Sheffie</a:t>
            </a:r>
            <a:endParaRPr lang="en-US" sz="50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1DB1-8F9C-4869-BC24-0906976E22DA}"/>
              </a:ext>
            </a:extLst>
          </p:cNvPr>
          <p:cNvSpPr txBox="1">
            <a:spLocks/>
          </p:cNvSpPr>
          <p:nvPr/>
        </p:nvSpPr>
        <p:spPr>
          <a:xfrm>
            <a:off x="6570483" y="2283284"/>
            <a:ext cx="6023728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/>
              <a:t>08/04/2023 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U. S. Army</a:t>
            </a:r>
          </a:p>
          <a:p>
            <a:r>
              <a:rPr lang="en-US" sz="4000" dirty="0"/>
              <a:t>Drowning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EB18976-C88A-423D-B70F-99F97B70CB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066" y="1809415"/>
            <a:ext cx="4061530" cy="406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01934"/>
      </p:ext>
    </p:extLst>
  </p:cSld>
  <p:clrMapOvr>
    <a:masterClrMapping/>
  </p:clrMapOvr>
  <p:transition spd="med" advTm="43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693" y="330292"/>
            <a:ext cx="7682846" cy="1225132"/>
          </a:xfrm>
        </p:spPr>
        <p:txBody>
          <a:bodyPr>
            <a:normAutofit/>
          </a:bodyPr>
          <a:lstStyle/>
          <a:p>
            <a:r>
              <a:rPr lang="en-US" sz="5000" b="1" dirty="0"/>
              <a:t>Lt. Beau Hunter Bowman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1DB1-8F9C-4869-BC24-0906976E22DA}"/>
              </a:ext>
            </a:extLst>
          </p:cNvPr>
          <p:cNvSpPr txBox="1">
            <a:spLocks/>
          </p:cNvSpPr>
          <p:nvPr/>
        </p:nvSpPr>
        <p:spPr>
          <a:xfrm>
            <a:off x="6570483" y="2283284"/>
            <a:ext cx="6023728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/>
              <a:t>08/08/2023 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Rayburn Correctional Center</a:t>
            </a:r>
          </a:p>
          <a:p>
            <a:r>
              <a:rPr lang="en-US" sz="4000" dirty="0"/>
              <a:t>Motorcycle Accident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15362" name="Picture 2" descr="Beau Hunter Bowman obituary, Franklinton, LA">
            <a:extLst>
              <a:ext uri="{FF2B5EF4-FFF2-40B4-BE49-F238E27FC236}">
                <a16:creationId xmlns:a16="http://schemas.microsoft.com/office/drawing/2014/main" id="{44B24A92-84E6-49D8-AE66-EA411F77E91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513" y="2176193"/>
            <a:ext cx="3564730" cy="356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243677"/>
      </p:ext>
    </p:extLst>
  </p:cSld>
  <p:clrMapOvr>
    <a:masterClrMapping/>
  </p:clrMapOvr>
  <p:transition spd="med" advTm="430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693" y="330292"/>
            <a:ext cx="7682846" cy="1225132"/>
          </a:xfrm>
        </p:spPr>
        <p:txBody>
          <a:bodyPr>
            <a:normAutofit/>
          </a:bodyPr>
          <a:lstStyle/>
          <a:p>
            <a:r>
              <a:rPr lang="en-US" sz="5000" b="1" dirty="0"/>
              <a:t>Capt. Phillip P. </a:t>
            </a:r>
            <a:r>
              <a:rPr lang="en-US" sz="5000" b="1" dirty="0" err="1"/>
              <a:t>Paternostro</a:t>
            </a:r>
            <a:endParaRPr lang="en-US" sz="50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1DB1-8F9C-4869-BC24-0906976E22DA}"/>
              </a:ext>
            </a:extLst>
          </p:cNvPr>
          <p:cNvSpPr txBox="1">
            <a:spLocks/>
          </p:cNvSpPr>
          <p:nvPr/>
        </p:nvSpPr>
        <p:spPr>
          <a:xfrm>
            <a:off x="6570483" y="2283284"/>
            <a:ext cx="6023728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/>
              <a:t>08/21/2023 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Baton Rouge Fire Dept.</a:t>
            </a:r>
          </a:p>
          <a:p>
            <a:r>
              <a:rPr lang="en-US" sz="4000" dirty="0"/>
              <a:t>Cancer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16386" name="Picture 2" descr="Phillip P. Paternostro">
            <a:extLst>
              <a:ext uri="{FF2B5EF4-FFF2-40B4-BE49-F238E27FC236}">
                <a16:creationId xmlns:a16="http://schemas.microsoft.com/office/drawing/2014/main" id="{74288F88-DA41-4CF7-8513-2A389F87D6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854" y="1948173"/>
            <a:ext cx="273940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574498"/>
      </p:ext>
    </p:extLst>
  </p:cSld>
  <p:clrMapOvr>
    <a:masterClrMapping/>
  </p:clrMapOvr>
  <p:transition spd="med" advTm="43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693" y="330292"/>
            <a:ext cx="7682846" cy="1225132"/>
          </a:xfrm>
        </p:spPr>
        <p:txBody>
          <a:bodyPr>
            <a:normAutofit/>
          </a:bodyPr>
          <a:lstStyle/>
          <a:p>
            <a:r>
              <a:rPr lang="en-US" sz="5000" b="1" dirty="0"/>
              <a:t>Chief Thomas Maury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1DB1-8F9C-4869-BC24-0906976E22DA}"/>
              </a:ext>
            </a:extLst>
          </p:cNvPr>
          <p:cNvSpPr txBox="1">
            <a:spLocks/>
          </p:cNvSpPr>
          <p:nvPr/>
        </p:nvSpPr>
        <p:spPr>
          <a:xfrm>
            <a:off x="5778632" y="2311564"/>
            <a:ext cx="6061434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/>
              <a:t>08/22/2023 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Naval Air Station Joint Reserve Base New Orleans Fire and Emergency Services</a:t>
            </a:r>
          </a:p>
          <a:p>
            <a:r>
              <a:rPr lang="en-US" sz="4000" dirty="0"/>
              <a:t>Cancer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17410" name="Picture 2" descr="Chief Thomas &quot;TJ&quot; Julius Maury, Jr.">
            <a:extLst>
              <a:ext uri="{FF2B5EF4-FFF2-40B4-BE49-F238E27FC236}">
                <a16:creationId xmlns:a16="http://schemas.microsoft.com/office/drawing/2014/main" id="{C78D65D1-92C0-4043-AECC-3DA0B9F007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293" y="2160735"/>
            <a:ext cx="3721591" cy="372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195442"/>
      </p:ext>
    </p:extLst>
  </p:cSld>
  <p:clrMapOvr>
    <a:masterClrMapping/>
  </p:clrMapOvr>
  <p:transition spd="med" advTm="430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692" y="330292"/>
            <a:ext cx="9181707" cy="1225132"/>
          </a:xfrm>
        </p:spPr>
        <p:txBody>
          <a:bodyPr>
            <a:normAutofit fontScale="90000"/>
          </a:bodyPr>
          <a:lstStyle/>
          <a:p>
            <a:r>
              <a:rPr lang="en-US" sz="5000" b="1" dirty="0"/>
              <a:t>Superintendent Chief Dennis Crocker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1DB1-8F9C-4869-BC24-0906976E22DA}"/>
              </a:ext>
            </a:extLst>
          </p:cNvPr>
          <p:cNvSpPr txBox="1">
            <a:spLocks/>
          </p:cNvSpPr>
          <p:nvPr/>
        </p:nvSpPr>
        <p:spPr>
          <a:xfrm>
            <a:off x="5778632" y="2311564"/>
            <a:ext cx="6023728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/>
              <a:t>09/03/2023 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Tangipahoa Parish Fire Protection</a:t>
            </a:r>
          </a:p>
          <a:p>
            <a:r>
              <a:rPr lang="en-US" sz="4000" dirty="0"/>
              <a:t>Cancer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259481B-9AAD-4C6A-A510-020D1AC85A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2306" y="1950227"/>
            <a:ext cx="3732180" cy="373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95967"/>
      </p:ext>
    </p:extLst>
  </p:cSld>
  <p:clrMapOvr>
    <a:masterClrMapping/>
  </p:clrMapOvr>
  <p:transition spd="med" advTm="430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692" y="330292"/>
            <a:ext cx="9181707" cy="1225132"/>
          </a:xfrm>
        </p:spPr>
        <p:txBody>
          <a:bodyPr>
            <a:normAutofit/>
          </a:bodyPr>
          <a:lstStyle/>
          <a:p>
            <a:r>
              <a:rPr lang="en-US" sz="5000" b="1" dirty="0"/>
              <a:t>Tommy Davidson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1DB1-8F9C-4869-BC24-0906976E22DA}"/>
              </a:ext>
            </a:extLst>
          </p:cNvPr>
          <p:cNvSpPr txBox="1">
            <a:spLocks/>
          </p:cNvSpPr>
          <p:nvPr/>
        </p:nvSpPr>
        <p:spPr>
          <a:xfrm>
            <a:off x="6183985" y="2038186"/>
            <a:ext cx="5382704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/>
              <a:t>09/13/2023 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Tangipahoa Parish Sheriff’s Dept.</a:t>
            </a:r>
          </a:p>
          <a:p>
            <a:r>
              <a:rPr lang="en-US" sz="4000" dirty="0"/>
              <a:t>Parkinson’s Disease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18434" name="Picture 2" descr="Thomas &quot;Tommy&quot; Davidson">
            <a:extLst>
              <a:ext uri="{FF2B5EF4-FFF2-40B4-BE49-F238E27FC236}">
                <a16:creationId xmlns:a16="http://schemas.microsoft.com/office/drawing/2014/main" id="{B11AE7B4-E547-46A7-8579-D106331B6C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420" y="1655942"/>
            <a:ext cx="306432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721864"/>
      </p:ext>
    </p:extLst>
  </p:cSld>
  <p:clrMapOvr>
    <a:masterClrMapping/>
  </p:clrMapOvr>
  <p:transition spd="med" advTm="43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692" y="330292"/>
            <a:ext cx="9181707" cy="1225132"/>
          </a:xfrm>
        </p:spPr>
        <p:txBody>
          <a:bodyPr>
            <a:normAutofit/>
          </a:bodyPr>
          <a:lstStyle/>
          <a:p>
            <a:r>
              <a:rPr lang="en-US" sz="5000" b="1" dirty="0"/>
              <a:t>Deputy Mary Mayo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1DB1-8F9C-4869-BC24-0906976E22DA}"/>
              </a:ext>
            </a:extLst>
          </p:cNvPr>
          <p:cNvSpPr txBox="1">
            <a:spLocks/>
          </p:cNvSpPr>
          <p:nvPr/>
        </p:nvSpPr>
        <p:spPr>
          <a:xfrm>
            <a:off x="6183985" y="2038186"/>
            <a:ext cx="5081046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/>
              <a:t>09/21/2023 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St. Tammany Parish Sheriff’s Office</a:t>
            </a:r>
          </a:p>
          <a:p>
            <a:r>
              <a:rPr lang="en-US" sz="4000" dirty="0"/>
              <a:t>Complications from on-duty car crash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01D1AD-32E5-4948-8047-AC5861BFB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643" y="2038186"/>
            <a:ext cx="4080972" cy="408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731718"/>
      </p:ext>
    </p:extLst>
  </p:cSld>
  <p:clrMapOvr>
    <a:masterClrMapping/>
  </p:clrMapOvr>
  <p:transition spd="med" advTm="43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99" y="127661"/>
            <a:ext cx="1958893" cy="41176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35859A1-9ED5-4170-BA40-622F6E45A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222" y="127661"/>
            <a:ext cx="2970371" cy="50292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0846A0B-D0A6-4F7B-94BC-494503D67B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87" y="3757644"/>
            <a:ext cx="1958893" cy="29383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365EEC0-7110-45FD-B033-B500BDDE84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405" y="354423"/>
            <a:ext cx="1583064" cy="2814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4848" y="119710"/>
            <a:ext cx="3063974" cy="3299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485A75-D020-4031-B396-7BB28E5E15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9217" y="3757643"/>
            <a:ext cx="4341376" cy="2814337"/>
          </a:xfrm>
          <a:prstGeom prst="rect">
            <a:avLst/>
          </a:prstGeom>
        </p:spPr>
      </p:pic>
      <p:pic>
        <p:nvPicPr>
          <p:cNvPr id="4" name="Picture 3" descr="A group of people sitting on grass&#10;&#10;Description automatically generated with low confidence">
            <a:extLst>
              <a:ext uri="{FF2B5EF4-FFF2-40B4-BE49-F238E27FC236}">
                <a16:creationId xmlns:a16="http://schemas.microsoft.com/office/drawing/2014/main" id="{CC883481-605F-C666-DDF7-87A8629340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583" y="2136473"/>
            <a:ext cx="3163749" cy="460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56407"/>
      </p:ext>
    </p:extLst>
  </p:cSld>
  <p:clrMapOvr>
    <a:masterClrMapping/>
  </p:clrMapOvr>
  <p:transition spd="med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693" y="330292"/>
            <a:ext cx="7682846" cy="1225132"/>
          </a:xfrm>
        </p:spPr>
        <p:txBody>
          <a:bodyPr>
            <a:normAutofit/>
          </a:bodyPr>
          <a:lstStyle/>
          <a:p>
            <a:r>
              <a:rPr lang="en-US" sz="5000" b="1" dirty="0"/>
              <a:t>Mark D. Beaulieu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1DB1-8F9C-4869-BC24-0906976E22DA}"/>
              </a:ext>
            </a:extLst>
          </p:cNvPr>
          <p:cNvSpPr txBox="1">
            <a:spLocks/>
          </p:cNvSpPr>
          <p:nvPr/>
        </p:nvSpPr>
        <p:spPr>
          <a:xfrm>
            <a:off x="5778632" y="2311564"/>
            <a:ext cx="6023728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/>
              <a:t>10/11/2023 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New Orleans Fire Dept.</a:t>
            </a:r>
          </a:p>
          <a:p>
            <a:r>
              <a:rPr lang="en-US" sz="4000" dirty="0"/>
              <a:t>Cancer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5B960A4-F9C8-4D94-8E6E-A1C8D56EE0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3441" y="1986854"/>
            <a:ext cx="3114675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19413"/>
      </p:ext>
    </p:extLst>
  </p:cSld>
  <p:clrMapOvr>
    <a:masterClrMapping/>
  </p:clrMapOvr>
  <p:transition spd="med" advTm="430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693" y="330292"/>
            <a:ext cx="7682846" cy="1225132"/>
          </a:xfrm>
        </p:spPr>
        <p:txBody>
          <a:bodyPr>
            <a:normAutofit/>
          </a:bodyPr>
          <a:lstStyle/>
          <a:p>
            <a:r>
              <a:rPr lang="en-US" sz="5000" b="1" dirty="0"/>
              <a:t>Deputy Robert Weber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1DB1-8F9C-4869-BC24-0906976E22DA}"/>
              </a:ext>
            </a:extLst>
          </p:cNvPr>
          <p:cNvSpPr txBox="1">
            <a:spLocks/>
          </p:cNvSpPr>
          <p:nvPr/>
        </p:nvSpPr>
        <p:spPr>
          <a:xfrm>
            <a:off x="5778632" y="2311564"/>
            <a:ext cx="6023728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/>
              <a:t>10/22/2023 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Livingston Parish Sheriff’s Office</a:t>
            </a:r>
          </a:p>
          <a:p>
            <a:r>
              <a:rPr lang="en-US" sz="4000" dirty="0"/>
              <a:t>Cancer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EBC5789-F682-432C-89F9-7F2298B246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0269" y="2101056"/>
            <a:ext cx="3524791" cy="352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84129"/>
      </p:ext>
    </p:extLst>
  </p:cSld>
  <p:clrMapOvr>
    <a:masterClrMapping/>
  </p:clrMapOvr>
  <p:transition spd="med" advTm="430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693" y="330292"/>
            <a:ext cx="7682846" cy="1225132"/>
          </a:xfrm>
        </p:spPr>
        <p:txBody>
          <a:bodyPr>
            <a:normAutofit/>
          </a:bodyPr>
          <a:lstStyle/>
          <a:p>
            <a:r>
              <a:rPr lang="en-US" sz="5000" b="1" dirty="0"/>
              <a:t>Capt. William “CJ” Sanders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1DB1-8F9C-4869-BC24-0906976E22DA}"/>
              </a:ext>
            </a:extLst>
          </p:cNvPr>
          <p:cNvSpPr txBox="1">
            <a:spLocks/>
          </p:cNvSpPr>
          <p:nvPr/>
        </p:nvSpPr>
        <p:spPr>
          <a:xfrm>
            <a:off x="5778632" y="2311564"/>
            <a:ext cx="6023728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/>
              <a:t>11/05/2023 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Baton Rouge Fire Dept.</a:t>
            </a:r>
          </a:p>
          <a:p>
            <a:r>
              <a:rPr lang="en-US" sz="4000" dirty="0"/>
              <a:t>Cancer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EE9AF7-0C4A-4EEC-BF6D-6D850A4957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7575" y="1840345"/>
            <a:ext cx="3145509" cy="405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555227"/>
      </p:ext>
    </p:extLst>
  </p:cSld>
  <p:clrMapOvr>
    <a:masterClrMapping/>
  </p:clrMapOvr>
  <p:transition spd="med" advTm="4300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6151" y="330291"/>
            <a:ext cx="10639697" cy="1325563"/>
          </a:xfrm>
        </p:spPr>
        <p:txBody>
          <a:bodyPr>
            <a:normAutofit/>
          </a:bodyPr>
          <a:lstStyle/>
          <a:p>
            <a:r>
              <a:rPr lang="en-US" sz="5000" b="1" dirty="0"/>
              <a:t>Joe Winters</a:t>
            </a:r>
            <a:r>
              <a:rPr lang="en-US" sz="5000" dirty="0"/>
              <a:t>		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1DB1-8F9C-4869-BC24-0906976E22DA}"/>
              </a:ext>
            </a:extLst>
          </p:cNvPr>
          <p:cNvSpPr txBox="1">
            <a:spLocks/>
          </p:cNvSpPr>
          <p:nvPr/>
        </p:nvSpPr>
        <p:spPr>
          <a:xfrm>
            <a:off x="5863472" y="2669783"/>
            <a:ext cx="6170032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/>
              <a:t>12/15/2023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Retired from Kentwood Police Dept.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94E52AF-E6C4-444F-8358-115D645FA1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6200" y="1919893"/>
            <a:ext cx="241064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47730"/>
      </p:ext>
    </p:extLst>
  </p:cSld>
  <p:clrMapOvr>
    <a:masterClrMapping/>
  </p:clrMapOvr>
  <p:transition spd="med" advTm="430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693" y="330292"/>
            <a:ext cx="7682846" cy="1225132"/>
          </a:xfrm>
        </p:spPr>
        <p:txBody>
          <a:bodyPr>
            <a:normAutofit/>
          </a:bodyPr>
          <a:lstStyle/>
          <a:p>
            <a:r>
              <a:rPr lang="en-US" sz="5000" b="1" dirty="0"/>
              <a:t>Capt. Glen D. Wallace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1DB1-8F9C-4869-BC24-0906976E22DA}"/>
              </a:ext>
            </a:extLst>
          </p:cNvPr>
          <p:cNvSpPr txBox="1">
            <a:spLocks/>
          </p:cNvSpPr>
          <p:nvPr/>
        </p:nvSpPr>
        <p:spPr>
          <a:xfrm>
            <a:off x="5778632" y="2311564"/>
            <a:ext cx="6023728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/>
              <a:t>12/27/2023 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New Orleans Fire Dept.</a:t>
            </a:r>
          </a:p>
          <a:p>
            <a:r>
              <a:rPr lang="en-US" sz="4000" dirty="0"/>
              <a:t>Cardiac Arrest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392A8DA-229F-4258-B1C4-0F6863D7A0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5237" y="1721930"/>
            <a:ext cx="291287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68473"/>
      </p:ext>
    </p:extLst>
  </p:cSld>
  <p:clrMapOvr>
    <a:masterClrMapping/>
  </p:clrMapOvr>
  <p:transition spd="med" advTm="4300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/>
              <a:t>Mounted Deputy Shooter	</a:t>
            </a:r>
            <a:r>
              <a:rPr lang="en-US" sz="5000" dirty="0"/>
              <a:t>	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636" y="2674037"/>
            <a:ext cx="568436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06/16/2023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Tangipahoa Parish Sheriff’s Office</a:t>
            </a:r>
          </a:p>
          <a:p>
            <a:pPr marL="0" indent="0">
              <a:buNone/>
            </a:pPr>
            <a:endParaRPr lang="en-US" sz="4000" dirty="0"/>
          </a:p>
          <a:p>
            <a:endParaRPr lang="en-US" sz="4000" dirty="0"/>
          </a:p>
        </p:txBody>
      </p:sp>
      <p:pic>
        <p:nvPicPr>
          <p:cNvPr id="10242" name="Picture 2" descr="No photo description available.">
            <a:extLst>
              <a:ext uri="{FF2B5EF4-FFF2-40B4-BE49-F238E27FC236}">
                <a16:creationId xmlns:a16="http://schemas.microsoft.com/office/drawing/2014/main" id="{84E9298D-9623-4150-ACB0-63AA36E1A17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167" y="2306392"/>
            <a:ext cx="3625040" cy="362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615248"/>
      </p:ext>
    </p:extLst>
  </p:cSld>
  <p:clrMapOvr>
    <a:masterClrMapping/>
  </p:clrMapOvr>
  <p:transition spd="med" advTm="4300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488" y="365125"/>
            <a:ext cx="9880312" cy="1325563"/>
          </a:xfrm>
        </p:spPr>
        <p:txBody>
          <a:bodyPr>
            <a:normAutofit/>
          </a:bodyPr>
          <a:lstStyle/>
          <a:p>
            <a:r>
              <a:rPr lang="en-US" sz="5000" b="1" dirty="0"/>
              <a:t>K9 – </a:t>
            </a:r>
            <a:r>
              <a:rPr lang="en-US" sz="5000" b="1" dirty="0" err="1"/>
              <a:t>Harrie</a:t>
            </a:r>
            <a:r>
              <a:rPr lang="en-US" sz="5000" dirty="0"/>
              <a:t>				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636" y="2674037"/>
            <a:ext cx="568436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06/24/2023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Shreveport Police Dept.</a:t>
            </a:r>
          </a:p>
          <a:p>
            <a:r>
              <a:rPr lang="en-US" sz="4000" dirty="0"/>
              <a:t>Heatstroke</a:t>
            </a:r>
          </a:p>
          <a:p>
            <a:pPr marL="0" indent="0">
              <a:buNone/>
            </a:pPr>
            <a:endParaRPr lang="en-US" sz="4000" dirty="0"/>
          </a:p>
          <a:p>
            <a:endParaRPr lang="en-US" sz="4000" dirty="0"/>
          </a:p>
        </p:txBody>
      </p:sp>
      <p:pic>
        <p:nvPicPr>
          <p:cNvPr id="11266" name="Picture 2" descr="K9 Harrie | Shreveport Police Department, Louisiana">
            <a:extLst>
              <a:ext uri="{FF2B5EF4-FFF2-40B4-BE49-F238E27FC236}">
                <a16:creationId xmlns:a16="http://schemas.microsoft.com/office/drawing/2014/main" id="{79B6A124-7FC0-4111-83B6-2C17F7E04C2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488" y="1948173"/>
            <a:ext cx="347739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059551"/>
      </p:ext>
    </p:extLst>
  </p:cSld>
  <p:clrMapOvr>
    <a:masterClrMapping/>
  </p:clrMapOvr>
  <p:transition spd="med" advTm="4300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419E4-1786-4912-9C53-C33F669AA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20617" y="285612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2024 Fallen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2A4CF-CFA4-43F6-95A4-0C5581A6C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3069" y="402798"/>
            <a:ext cx="6608514" cy="101015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 Enforcement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Deputy Gregory Mitchell		EOW 01/31/24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LSP Lt. Amanda Fournier		EOW 02/07/24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Capt.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Brealon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Yelverton		EOW 02/20/24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Sheriff Blaise Smith			EOW 02/24/24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LSP Lt. Carl Malcolm Bennett Jr.	EOW 03/29/24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Deputy Rebecca Gibson		EOW 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Officer Russell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Croxton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EOW 04/27/24</a:t>
            </a:r>
          </a:p>
          <a:p>
            <a:pPr marL="0" indent="0">
              <a:buNone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La. Wildlife &amp; Fisheries</a:t>
            </a:r>
          </a:p>
          <a:p>
            <a:pPr lvl="1"/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Colonel Winton Joseph Vidrine		EOW 03/02/24</a:t>
            </a:r>
          </a:p>
          <a:p>
            <a:pPr lvl="1"/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Agent Zachary Funderburk		EOW 03/22/24</a:t>
            </a:r>
          </a:p>
          <a:p>
            <a:pPr marL="0" indent="0">
              <a:buNone/>
            </a:pP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Firefighter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Chief Danny Richardson		EOW 02/03/24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Joseph J. Ayo			EOW 05/07/24</a:t>
            </a:r>
          </a:p>
          <a:p>
            <a:pPr marL="0" indent="0">
              <a:buNone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Military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Private First Class Austin Lilley		EOW 01/27/24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TSgt. Andrew Bingham		EOW 04/13/24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3905138-4EAE-48B8-B1B5-FDACBD009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650" y="4615871"/>
            <a:ext cx="1587957" cy="15879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1275A5C-8CE3-4662-9261-99F7653642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54" y="3659448"/>
            <a:ext cx="1430250" cy="14302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69D167D-880E-4B3F-A321-49E5CC4287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34" y="1646379"/>
            <a:ext cx="1458770" cy="14587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D5A549-19EF-B9C4-F2E3-CCB19CCA36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2911" y="2242129"/>
            <a:ext cx="14287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64130"/>
      </p:ext>
    </p:extLst>
  </p:cSld>
  <p:clrMapOvr>
    <a:masterClrMapping/>
  </p:clrMapOvr>
  <p:transition spd="med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4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45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5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5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45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5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45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5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45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5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45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5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45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5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45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5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45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5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0C69C-613F-41DB-99DD-1D4CAFA34C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10639"/>
            <a:ext cx="9144000" cy="2387600"/>
          </a:xfrm>
        </p:spPr>
        <p:txBody>
          <a:bodyPr>
            <a:noAutofit/>
          </a:bodyPr>
          <a:lstStyle/>
          <a:p>
            <a:r>
              <a:rPr lang="en-US" sz="9600" dirty="0">
                <a:latin typeface="Brush Script MT" panose="03060802040406070304" pitchFamily="66" charset="0"/>
              </a:rPr>
              <a:t>In memory of our fallen first responders</a:t>
            </a:r>
          </a:p>
        </p:txBody>
      </p:sp>
    </p:spTree>
    <p:extLst>
      <p:ext uri="{BB962C8B-B14F-4D97-AF65-F5344CB8AC3E}">
        <p14:creationId xmlns:p14="http://schemas.microsoft.com/office/powerpoint/2010/main" val="405008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6000">
        <p:fade/>
      </p:transition>
    </mc:Choice>
    <mc:Fallback xmlns="">
      <p:transition spd="slow" advTm="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7EBFF-5DD6-4A34-B5EA-1AC4D0A5D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9C3933-3250-413B-9179-53E4F3ED01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720" y="15385"/>
            <a:ext cx="9123486" cy="6842615"/>
          </a:xfrm>
        </p:spPr>
      </p:pic>
    </p:spTree>
    <p:extLst>
      <p:ext uri="{BB962C8B-B14F-4D97-AF65-F5344CB8AC3E}">
        <p14:creationId xmlns:p14="http://schemas.microsoft.com/office/powerpoint/2010/main" val="2557136900"/>
      </p:ext>
    </p:extLst>
  </p:cSld>
  <p:clrMapOvr>
    <a:masterClrMapping/>
  </p:clrMapOvr>
  <p:transition spd="med" advTm="24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229E1-5F37-49F9-8C51-C48EEA129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509" y="254289"/>
            <a:ext cx="10515600" cy="1325563"/>
          </a:xfrm>
        </p:spPr>
        <p:txBody>
          <a:bodyPr/>
          <a:lstStyle/>
          <a:p>
            <a:r>
              <a:rPr lang="en-US" b="1" dirty="0"/>
              <a:t>HONORARY</a:t>
            </a:r>
            <a:br>
              <a:rPr lang="en-US" dirty="0"/>
            </a:br>
            <a:r>
              <a:rPr lang="en-US" b="1" dirty="0"/>
              <a:t>Chris “Big Dog” Oliver</a:t>
            </a:r>
            <a:r>
              <a:rPr lang="en-US" dirty="0"/>
              <a:t>		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1204E9-50C1-46C0-BAFD-BE2B532975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9910" y="1579852"/>
            <a:ext cx="3388268" cy="501679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BA7BE-D167-47CC-8E22-0D2AFC3E8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50058" y="2309501"/>
            <a:ext cx="5171014" cy="41889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7/20/2021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Chris carried George’s liver for 14 months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33C1D5-17BF-412C-84DE-95E7A4B44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9023" y="477333"/>
            <a:ext cx="1753670" cy="22050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6028B99-E3C9-4417-B8F0-3B0AC090F95E}"/>
              </a:ext>
            </a:extLst>
          </p:cNvPr>
          <p:cNvSpPr/>
          <p:nvPr/>
        </p:nvSpPr>
        <p:spPr>
          <a:xfrm rot="2831235">
            <a:off x="7741569" y="1775400"/>
            <a:ext cx="136588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Liver recipient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BFCC93-5F96-4295-A0DE-8D6C2C0FD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21" y="4234649"/>
            <a:ext cx="2153370" cy="237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19310"/>
      </p:ext>
    </p:extLst>
  </p:cSld>
  <p:clrMapOvr>
    <a:masterClrMapping/>
  </p:clrMapOvr>
  <p:transition spd="med" advTm="43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827309" cy="1325563"/>
          </a:xfrm>
        </p:spPr>
        <p:txBody>
          <a:bodyPr/>
          <a:lstStyle/>
          <a:p>
            <a:r>
              <a:rPr lang="en-US" b="1" dirty="0"/>
              <a:t>HONORARY</a:t>
            </a:r>
            <a:br>
              <a:rPr lang="en-US" dirty="0"/>
            </a:br>
            <a:r>
              <a:rPr lang="en-US" dirty="0"/>
              <a:t>Lisa Howard Wallace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76" y="1872594"/>
            <a:ext cx="2482122" cy="249201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1621" y="4546516"/>
            <a:ext cx="6019800" cy="3712437"/>
          </a:xfrm>
        </p:spPr>
        <p:txBody>
          <a:bodyPr>
            <a:normAutofit/>
          </a:bodyPr>
          <a:lstStyle/>
          <a:p>
            <a:r>
              <a:rPr lang="en-US" sz="4000" dirty="0"/>
              <a:t>Diagnosed with PKD (Polycystic Kidney Disease)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025" y="183219"/>
            <a:ext cx="1755800" cy="22069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028B99-E3C9-4417-B8F0-3B0AC090F95E}"/>
              </a:ext>
            </a:extLst>
          </p:cNvPr>
          <p:cNvSpPr/>
          <p:nvPr/>
        </p:nvSpPr>
        <p:spPr>
          <a:xfrm rot="2831235">
            <a:off x="5792652" y="1454118"/>
            <a:ext cx="161024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Kidney recipients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FE443A0-DB15-49F3-A399-16AC8A05E0E0}"/>
              </a:ext>
            </a:extLst>
          </p:cNvPr>
          <p:cNvSpPr txBox="1">
            <a:spLocks/>
          </p:cNvSpPr>
          <p:nvPr/>
        </p:nvSpPr>
        <p:spPr>
          <a:xfrm>
            <a:off x="7269121" y="365124"/>
            <a:ext cx="48273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HONORARY</a:t>
            </a:r>
            <a:br>
              <a:rPr lang="en-US" dirty="0"/>
            </a:br>
            <a:r>
              <a:rPr lang="en-US" dirty="0"/>
              <a:t>Karen Stewart</a:t>
            </a:r>
          </a:p>
        </p:txBody>
      </p:sp>
    </p:spTree>
    <p:extLst>
      <p:ext uri="{BB962C8B-B14F-4D97-AF65-F5344CB8AC3E}">
        <p14:creationId xmlns:p14="http://schemas.microsoft.com/office/powerpoint/2010/main" val="2806081174"/>
      </p:ext>
    </p:extLst>
  </p:cSld>
  <p:clrMapOvr>
    <a:masterClrMapping/>
  </p:clrMapOvr>
  <p:transition spd="med" advTm="43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84CAF-B617-4338-A1CF-A9B80857A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316" y="1238429"/>
            <a:ext cx="9185365" cy="1278617"/>
          </a:xfrm>
        </p:spPr>
        <p:txBody>
          <a:bodyPr>
            <a:noAutofit/>
          </a:bodyPr>
          <a:lstStyle/>
          <a:p>
            <a:pPr algn="ctr"/>
            <a:r>
              <a:rPr lang="en-US" sz="10000" b="1" dirty="0"/>
              <a:t>2023 Wall of Fallen Heroes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39548" y="3297025"/>
            <a:ext cx="520355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 29 - First Responders</a:t>
            </a:r>
          </a:p>
          <a:p>
            <a:r>
              <a:rPr lang="en-US" sz="3200" dirty="0"/>
              <a:t>      15 – Law Enforcement</a:t>
            </a:r>
          </a:p>
          <a:p>
            <a:r>
              <a:rPr lang="en-US" sz="3200" dirty="0"/>
              <a:t>      10  – Fire Fighter</a:t>
            </a:r>
          </a:p>
          <a:p>
            <a:r>
              <a:rPr lang="en-US" sz="3200" dirty="0"/>
              <a:t>        1  – EMT</a:t>
            </a:r>
          </a:p>
          <a:p>
            <a:r>
              <a:rPr lang="en-US" sz="3200" dirty="0"/>
              <a:t>        1  – Military</a:t>
            </a:r>
          </a:p>
          <a:p>
            <a:r>
              <a:rPr lang="en-US" sz="3200" dirty="0"/>
              <a:t>        2  – K9 / Horse</a:t>
            </a:r>
          </a:p>
          <a:p>
            <a:r>
              <a:rPr lang="en-US" sz="3200" dirty="0"/>
              <a:t>  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4527298"/>
      </p:ext>
    </p:extLst>
  </p:cSld>
  <p:clrMapOvr>
    <a:masterClrMapping/>
  </p:clrMapOvr>
  <p:transition spd="med" advTm="43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6151" y="330291"/>
            <a:ext cx="10639697" cy="1325563"/>
          </a:xfrm>
        </p:spPr>
        <p:txBody>
          <a:bodyPr>
            <a:normAutofit/>
          </a:bodyPr>
          <a:lstStyle/>
          <a:p>
            <a:r>
              <a:rPr lang="en-US" sz="5000" b="1" dirty="0"/>
              <a:t>Carl Douglas Kimball</a:t>
            </a:r>
            <a:r>
              <a:rPr lang="en-US" sz="5000" dirty="0"/>
              <a:t>		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1DB1-8F9C-4869-BC24-0906976E22DA}"/>
              </a:ext>
            </a:extLst>
          </p:cNvPr>
          <p:cNvSpPr txBox="1">
            <a:spLocks/>
          </p:cNvSpPr>
          <p:nvPr/>
        </p:nvSpPr>
        <p:spPr>
          <a:xfrm>
            <a:off x="5863472" y="2669783"/>
            <a:ext cx="6089716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/>
              <a:t> 1/12/2023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St. Francisville Police Dept.</a:t>
            </a:r>
          </a:p>
          <a:p>
            <a:r>
              <a:rPr lang="en-US" sz="4000" dirty="0"/>
              <a:t>COVID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EC22D40-F501-4ED5-A090-17939F0825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017" y="2004735"/>
            <a:ext cx="348446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607685"/>
      </p:ext>
    </p:extLst>
  </p:cSld>
  <p:clrMapOvr>
    <a:masterClrMapping/>
  </p:clrMapOvr>
  <p:transition spd="med" advTm="43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6151" y="330291"/>
            <a:ext cx="10639697" cy="1325563"/>
          </a:xfrm>
        </p:spPr>
        <p:txBody>
          <a:bodyPr>
            <a:normAutofit/>
          </a:bodyPr>
          <a:lstStyle/>
          <a:p>
            <a:r>
              <a:rPr lang="en-US" sz="5000" b="1" dirty="0"/>
              <a:t>Fire Inspector Taylor E. Bass	</a:t>
            </a:r>
            <a:r>
              <a:rPr lang="en-US" sz="5000" dirty="0"/>
              <a:t>	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1DB1-8F9C-4869-BC24-0906976E22DA}"/>
              </a:ext>
            </a:extLst>
          </p:cNvPr>
          <p:cNvSpPr txBox="1">
            <a:spLocks/>
          </p:cNvSpPr>
          <p:nvPr/>
        </p:nvSpPr>
        <p:spPr>
          <a:xfrm>
            <a:off x="5825764" y="2176371"/>
            <a:ext cx="6170032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/>
              <a:t>2/23/2023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St. Tammany Fire Department District 1</a:t>
            </a:r>
          </a:p>
          <a:p>
            <a:r>
              <a:rPr lang="en-US" sz="4000" dirty="0"/>
              <a:t>Cardiac Arrest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C5EF36-B0E9-423D-8784-66E27EB736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0790" y="1938747"/>
            <a:ext cx="347739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446458"/>
      </p:ext>
    </p:extLst>
  </p:cSld>
  <p:clrMapOvr>
    <a:masterClrMapping/>
  </p:clrMapOvr>
  <p:transition spd="med" advTm="4300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2.3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33934</TotalTime>
  <Words>604</Words>
  <Application>Microsoft Office PowerPoint</Application>
  <PresentationFormat>Widescreen</PresentationFormat>
  <Paragraphs>185</Paragraphs>
  <Slides>38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Brush Script MT</vt:lpstr>
      <vt:lpstr>Calibri</vt:lpstr>
      <vt:lpstr>Calibri Light</vt:lpstr>
      <vt:lpstr>Lucida Calligraphy</vt:lpstr>
      <vt:lpstr>Times New Roman</vt:lpstr>
      <vt:lpstr>Office Theme</vt:lpstr>
      <vt:lpstr>PowerPoint Presentation</vt:lpstr>
      <vt:lpstr>Why was L36 A Warrior’s  Way established?</vt:lpstr>
      <vt:lpstr>PowerPoint Presentation</vt:lpstr>
      <vt:lpstr>PowerPoint Presentation</vt:lpstr>
      <vt:lpstr>HONORARY Chris “Big Dog” Oliver  </vt:lpstr>
      <vt:lpstr>HONORARY Lisa Howard Wallace</vt:lpstr>
      <vt:lpstr>2023 Wall of Fallen Heroes</vt:lpstr>
      <vt:lpstr>Carl Douglas Kimball   </vt:lpstr>
      <vt:lpstr>Fire Inspector Taylor E. Bass   </vt:lpstr>
      <vt:lpstr>Lt. William “Billy” Narretto  </vt:lpstr>
      <vt:lpstr>Cpl. Scotty Canezaro   </vt:lpstr>
      <vt:lpstr>Sgt. David Poirrier   </vt:lpstr>
      <vt:lpstr>Detective Sgt. Nicholas Pepper  </vt:lpstr>
      <vt:lpstr>Senior Police Office Trevor Abney  </vt:lpstr>
      <vt:lpstr>Deputy LaTusha Trusty  </vt:lpstr>
      <vt:lpstr>Capt. Ronald Bourque Sr.  </vt:lpstr>
      <vt:lpstr>District Chief Jimmy Schexnayder</vt:lpstr>
      <vt:lpstr>Cpl. Shawn Kelly         </vt:lpstr>
      <vt:lpstr>Chief Joseph William Thompson  </vt:lpstr>
      <vt:lpstr>Wayne Husser    </vt:lpstr>
      <vt:lpstr>Kymber Nichole Nezat   </vt:lpstr>
      <vt:lpstr>Deputy Marshal Barry Giglio </vt:lpstr>
      <vt:lpstr>Pvt. Shad Edward Sheffie</vt:lpstr>
      <vt:lpstr>Lt. Beau Hunter Bowman</vt:lpstr>
      <vt:lpstr>Capt. Phillip P. Paternostro</vt:lpstr>
      <vt:lpstr>Chief Thomas Maury</vt:lpstr>
      <vt:lpstr>Superintendent Chief Dennis Crocker</vt:lpstr>
      <vt:lpstr>Tommy Davidson</vt:lpstr>
      <vt:lpstr>Deputy Mary Mayo</vt:lpstr>
      <vt:lpstr>Mark D. Beaulieu</vt:lpstr>
      <vt:lpstr>Deputy Robert Weber</vt:lpstr>
      <vt:lpstr>Capt. William “CJ” Sanders</vt:lpstr>
      <vt:lpstr>Joe Winters   </vt:lpstr>
      <vt:lpstr>Capt. Glen D. Wallace</vt:lpstr>
      <vt:lpstr>Mounted Deputy Shooter  </vt:lpstr>
      <vt:lpstr>K9 – Harrie    </vt:lpstr>
      <vt:lpstr>2024 Fallen </vt:lpstr>
      <vt:lpstr>In memory of our fallen first responders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L36 A Warrior’s Way</dc:title>
  <dc:creator>Holly Gildig</dc:creator>
  <cp:lastModifiedBy>Holly Gildig</cp:lastModifiedBy>
  <cp:revision>177</cp:revision>
  <dcterms:created xsi:type="dcterms:W3CDTF">2021-07-24T14:47:22Z</dcterms:created>
  <dcterms:modified xsi:type="dcterms:W3CDTF">2024-05-18T03:08:56Z</dcterms:modified>
</cp:coreProperties>
</file>