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62" r:id="rId6"/>
    <p:sldId id="290" r:id="rId7"/>
    <p:sldId id="269" r:id="rId8"/>
    <p:sldId id="283" r:id="rId9"/>
    <p:sldId id="257" r:id="rId10"/>
    <p:sldId id="284" r:id="rId11"/>
    <p:sldId id="258" r:id="rId12"/>
    <p:sldId id="298" r:id="rId13"/>
    <p:sldId id="259" r:id="rId14"/>
    <p:sldId id="260" r:id="rId15"/>
    <p:sldId id="261" r:id="rId16"/>
    <p:sldId id="285" r:id="rId17"/>
    <p:sldId id="263" r:id="rId18"/>
    <p:sldId id="293" r:id="rId19"/>
    <p:sldId id="264" r:id="rId20"/>
    <p:sldId id="265" r:id="rId21"/>
    <p:sldId id="279" r:id="rId22"/>
    <p:sldId id="278" r:id="rId23"/>
    <p:sldId id="270" r:id="rId24"/>
    <p:sldId id="272" r:id="rId25"/>
    <p:sldId id="280" r:id="rId26"/>
    <p:sldId id="271" r:id="rId27"/>
    <p:sldId id="273" r:id="rId28"/>
    <p:sldId id="281" r:id="rId29"/>
    <p:sldId id="282" r:id="rId30"/>
    <p:sldId id="274" r:id="rId31"/>
    <p:sldId id="275" r:id="rId32"/>
    <p:sldId id="292" r:id="rId33"/>
    <p:sldId id="295" r:id="rId34"/>
    <p:sldId id="277" r:id="rId35"/>
    <p:sldId id="294" r:id="rId36"/>
    <p:sldId id="286" r:id="rId37"/>
    <p:sldId id="296" r:id="rId38"/>
    <p:sldId id="297" r:id="rId39"/>
    <p:sldId id="288" r:id="rId40"/>
    <p:sldId id="287" r:id="rId41"/>
    <p:sldId id="2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0033-F619-45D9-8349-8C78449A4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D77AF-3AAE-414B-88F1-932730FC5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372A-7D4A-40FF-9D42-D7EBD542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E3B8-9180-4BC7-8B9A-E614E66D9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9559-C925-4F20-AD1D-C7C0A82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66134"/>
      </p:ext>
    </p:extLst>
  </p:cSld>
  <p:clrMapOvr>
    <a:masterClrMapping/>
  </p:clrMapOvr>
  <p:transition spd="slow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9E3A-2F62-4C8B-925C-4ED89EF1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71AC4-DE0B-47B5-A645-117478FF3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E8EE-F699-4F6F-99E7-57F3287E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F097-8FFC-461E-B291-3EFF37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70EDF-AB4E-4283-AAFF-CD28AFC6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8582"/>
      </p:ext>
    </p:extLst>
  </p:cSld>
  <p:clrMapOvr>
    <a:masterClrMapping/>
  </p:clrMapOvr>
  <p:transition spd="slow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FB682-407A-4803-9A8B-616848993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DBADC-C28B-41D7-8097-3D5A2DF62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4DBDD-2B8B-4579-A482-14CB3FF6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21E2-1E63-42D0-9D08-183013AE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C099C-644B-4468-B220-9E8FEC77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9885"/>
      </p:ext>
    </p:extLst>
  </p:cSld>
  <p:clrMapOvr>
    <a:masterClrMapping/>
  </p:clrMapOvr>
  <p:transition spd="slow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66A9-FEC6-4EF5-9F6A-2D7352BA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1915-09AC-4F76-847D-063DD11DA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03E2B-07C7-4768-A811-8070FD7B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5AF46-440D-4EB3-AB56-9C694CF7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28E68-DDAC-47D5-BC28-8042DDF1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1920"/>
      </p:ext>
    </p:extLst>
  </p:cSld>
  <p:clrMapOvr>
    <a:masterClrMapping/>
  </p:clrMapOvr>
  <p:transition spd="slow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595C-C1E0-4ED1-8E9B-EF6165C89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CAD83-75F3-4B55-B702-58E694D26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D813-3A6D-48E3-85AB-B5604896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8AAE1-F0DA-4605-8379-13B7FEDF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F8AD7-F04A-4C29-B69F-13F6A077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3761"/>
      </p:ext>
    </p:extLst>
  </p:cSld>
  <p:clrMapOvr>
    <a:masterClrMapping/>
  </p:clrMapOvr>
  <p:transition spd="slow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4460-15BE-41DB-B148-6357F4F4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5621B-7261-4E76-BEBA-AD3EEE374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1E07B-6F3F-4331-B5F1-F0F9E383B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D11BD-67D9-45CE-A088-8696365E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6F1B4-0BCF-4211-BF5E-39853A00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AFE2C-99F4-4C76-B3FF-D4BB4133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8938"/>
      </p:ext>
    </p:extLst>
  </p:cSld>
  <p:clrMapOvr>
    <a:masterClrMapping/>
  </p:clrMapOvr>
  <p:transition spd="slow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C825-2B3D-42EF-BAB5-0188FDD6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C200F-CC53-4AAA-8B25-E1D8C8783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DCF09-17C8-468C-B6F2-1C99F7EB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61215-B995-443D-B549-72FD36F03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4571B-DECD-4BB7-9AD9-3070E96116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8313E-0340-4E9B-8914-1F8EB7C0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8EBD1-5D24-4840-A43E-15B981C3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E8453-37B2-4D3B-8445-296F6C8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7086"/>
      </p:ext>
    </p:extLst>
  </p:cSld>
  <p:clrMapOvr>
    <a:masterClrMapping/>
  </p:clrMapOvr>
  <p:transition spd="slow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0CDF-69F7-425E-893D-99FBCF8C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01393A-2B87-4A33-80F9-89988D45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85D6F-51E7-4D08-8BC2-5F0979E1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83962-1CA2-4F43-8965-2CEC344D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0062"/>
      </p:ext>
    </p:extLst>
  </p:cSld>
  <p:clrMapOvr>
    <a:masterClrMapping/>
  </p:clrMapOvr>
  <p:transition spd="slow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61B60-E8F3-4230-827C-66669DCE9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676ED-D3D8-487F-9A43-8047EE20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E7AA7-B524-43C9-8F10-28CF9FF8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173"/>
      </p:ext>
    </p:extLst>
  </p:cSld>
  <p:clrMapOvr>
    <a:masterClrMapping/>
  </p:clrMapOvr>
  <p:transition spd="slow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34C7-4F19-4AC8-B020-13E55A1B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9ADB-41C3-4E03-96E6-89405DE21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3D43-AFB6-42D9-88C2-1E95352F0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A7709-55EA-4493-9634-FCA5326A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E73A9-03C8-4968-9F88-A8F5222B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A2648-B7DA-441F-B537-1E680A7F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06908"/>
      </p:ext>
    </p:extLst>
  </p:cSld>
  <p:clrMapOvr>
    <a:masterClrMapping/>
  </p:clrMapOvr>
  <p:transition spd="slow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70CFC-707B-4A2F-BF01-61D9B252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88FBCC-5498-44EA-80E6-5DD9C635A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DF83F-43AF-4EFC-BDF2-886DAED2D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71BED-4AC5-4672-87EE-9D59CAAE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B63A2-34BA-47B0-A8F6-D8A9A2639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017B4-5F39-4066-AF8F-E23FFF96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191"/>
      </p:ext>
    </p:extLst>
  </p:cSld>
  <p:clrMapOvr>
    <a:masterClrMapping/>
  </p:clrMapOvr>
  <p:transition spd="slow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27EDA-BD97-47E7-B24A-04E98ACA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0E600-6D86-44B7-B0DE-68D5D540A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AAC9E-19A7-46E1-9513-73362D5F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25840-7968-4EA2-9E36-EE69665754D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C24BE-A717-47B8-A9ED-D029D8BCA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0D553-DD55-4231-BE38-EEE38EB46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4F049-1C55-4026-9B35-5F0585FD1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7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f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58A19B-5DE7-4B78-8470-E2F7334C7E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22" y="855396"/>
            <a:ext cx="9375955" cy="3373704"/>
          </a:xfrm>
          <a:prstGeom prst="rect">
            <a:avLst/>
          </a:prstGeom>
        </p:spPr>
      </p:pic>
      <p:pic>
        <p:nvPicPr>
          <p:cNvPr id="3" name="01 - Warrio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6939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83480"/>
      </p:ext>
    </p:extLst>
  </p:cSld>
  <p:clrMapOvr>
    <a:masterClrMapping/>
  </p:clrMapOvr>
  <p:transition spd="slow" advTm="103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Sgt. Charles Dotson			1/25/2021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05" y="2007032"/>
            <a:ext cx="3409950" cy="4267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Baton Rouge Police Department</a:t>
            </a:r>
          </a:p>
          <a:p>
            <a:r>
              <a:rPr lang="en-US" sz="4000" dirty="0"/>
              <a:t>Traced COVID related</a:t>
            </a:r>
          </a:p>
        </p:txBody>
      </p:sp>
    </p:spTree>
    <p:extLst>
      <p:ext uri="{BB962C8B-B14F-4D97-AF65-F5344CB8AC3E}">
        <p14:creationId xmlns:p14="http://schemas.microsoft.com/office/powerpoint/2010/main" val="364643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26" y="160017"/>
            <a:ext cx="10882748" cy="1325563"/>
          </a:xfrm>
        </p:spPr>
        <p:txBody>
          <a:bodyPr>
            <a:noAutofit/>
          </a:bodyPr>
          <a:lstStyle/>
          <a:p>
            <a:r>
              <a:rPr lang="en-US" sz="5000" dirty="0"/>
              <a:t>Sgt. </a:t>
            </a:r>
            <a:r>
              <a:rPr lang="en-US" sz="5000" dirty="0" err="1"/>
              <a:t>Martinus</a:t>
            </a:r>
            <a:r>
              <a:rPr lang="en-US" sz="5000" dirty="0"/>
              <a:t> </a:t>
            </a:r>
            <a:r>
              <a:rPr lang="en-US" sz="5000" dirty="0" err="1"/>
              <a:t>Mitchum</a:t>
            </a:r>
            <a:r>
              <a:rPr lang="en-US" sz="5000" dirty="0"/>
              <a:t>      EOW2/26/2021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038" y="1658645"/>
            <a:ext cx="5791200" cy="4914122"/>
          </a:xfrm>
        </p:spPr>
        <p:txBody>
          <a:bodyPr>
            <a:normAutofit/>
          </a:bodyPr>
          <a:lstStyle/>
          <a:p>
            <a:r>
              <a:rPr lang="en-US" sz="4000" dirty="0"/>
              <a:t>Tulane Univ. Police Dept.</a:t>
            </a:r>
          </a:p>
          <a:p>
            <a:r>
              <a:rPr lang="en-US" sz="4000" dirty="0"/>
              <a:t>Reserve Deputy Constable at 2</a:t>
            </a:r>
            <a:r>
              <a:rPr lang="en-US" sz="4000" baseline="30000" dirty="0"/>
              <a:t>nd</a:t>
            </a:r>
            <a:r>
              <a:rPr lang="en-US" sz="4000" dirty="0"/>
              <a:t> City Court </a:t>
            </a:r>
          </a:p>
          <a:p>
            <a:r>
              <a:rPr lang="en-US" sz="4000" dirty="0"/>
              <a:t>Gunshot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B51547-126B-4856-9456-A54F676C2D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" y="1334691"/>
            <a:ext cx="4294907" cy="536329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8ABC7D-9FDD-4C3E-81DB-2A2D6EE5F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91" y="4671043"/>
            <a:ext cx="2186409" cy="202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5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26" y="122310"/>
            <a:ext cx="11298562" cy="1325563"/>
          </a:xfrm>
        </p:spPr>
        <p:txBody>
          <a:bodyPr>
            <a:noAutofit/>
          </a:bodyPr>
          <a:lstStyle/>
          <a:p>
            <a:r>
              <a:rPr lang="en-US" sz="5000" dirty="0"/>
              <a:t>Christopher Shane Simpkins		4/12/2021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038" y="2234153"/>
            <a:ext cx="5791200" cy="4338614"/>
          </a:xfrm>
        </p:spPr>
        <p:txBody>
          <a:bodyPr>
            <a:normAutofit/>
          </a:bodyPr>
          <a:lstStyle/>
          <a:p>
            <a:r>
              <a:rPr lang="en-US" sz="4000" dirty="0"/>
              <a:t>U.S. Border Patrol</a:t>
            </a:r>
          </a:p>
          <a:p>
            <a:r>
              <a:rPr lang="en-US" sz="4000" dirty="0"/>
              <a:t>COVID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AF1261-EC77-42BC-AD94-C143FAF742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2937" y="1908300"/>
            <a:ext cx="2941211" cy="367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160017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Detective Stephen Arnold   EOW 5/23/2021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0545" y="1485580"/>
            <a:ext cx="7951718" cy="5035669"/>
          </a:xfrm>
        </p:spPr>
        <p:txBody>
          <a:bodyPr>
            <a:normAutofit/>
          </a:bodyPr>
          <a:lstStyle/>
          <a:p>
            <a:r>
              <a:rPr lang="en-US" sz="4000" dirty="0"/>
              <a:t>Jefferson Parish Sheriff’s Office</a:t>
            </a:r>
          </a:p>
          <a:p>
            <a:r>
              <a:rPr lang="en-US" sz="4000" dirty="0"/>
              <a:t>Gun shots sustained on 1/26/16</a:t>
            </a:r>
          </a:p>
          <a:p>
            <a:r>
              <a:rPr lang="en-US" sz="4000" dirty="0"/>
              <a:t>Remained in a coma until 5/23/21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7A62B5-A36F-4A0F-991F-A83C028554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7" y="1270127"/>
            <a:ext cx="3629892" cy="546657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C5435-14E6-422A-8A5A-6136DD971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89" y="4547613"/>
            <a:ext cx="1984172" cy="207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160017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Captain Ralph E. Parker III   EOW 6/7/2021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4542" y="2169911"/>
            <a:ext cx="564745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Shreveport Fire Dept.</a:t>
            </a:r>
          </a:p>
          <a:p>
            <a:r>
              <a:rPr lang="en-US" sz="4000" dirty="0"/>
              <a:t>Cancer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D02BA9-44D4-4DB1-9132-572E0BE955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485581"/>
            <a:ext cx="3648075" cy="456009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91972-32A6-4288-9108-A66929817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22" y="4620845"/>
            <a:ext cx="1843990" cy="2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2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876" y="187725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1SG Casey J. Hart		   EOW 6/8/2021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8955" y="1743783"/>
            <a:ext cx="584661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LA Army National Guard</a:t>
            </a:r>
          </a:p>
          <a:p>
            <a:r>
              <a:rPr lang="en-US" sz="4000" dirty="0"/>
              <a:t> Baton Rouge Police Dept</a:t>
            </a:r>
          </a:p>
          <a:p>
            <a:r>
              <a:rPr lang="en-US" sz="4000" dirty="0"/>
              <a:t> Non-combat injury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0F1C45-9AFA-4D10-96F9-B9DB90E43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513288"/>
            <a:ext cx="3431977" cy="4425665"/>
          </a:xfrm>
        </p:spPr>
      </p:pic>
      <p:pic>
        <p:nvPicPr>
          <p:cNvPr id="5" name="Picture 4" descr="A picture containing wall, clothes, thread&#10;&#10;Description automatically generated">
            <a:extLst>
              <a:ext uri="{FF2B5EF4-FFF2-40B4-BE49-F238E27FC236}">
                <a16:creationId xmlns:a16="http://schemas.microsoft.com/office/drawing/2014/main" id="{60E65FBB-A10F-42BC-95D3-E309AA70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84" y="4784161"/>
            <a:ext cx="1950889" cy="18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7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05" y="373833"/>
            <a:ext cx="10935789" cy="1325563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SPC Joshua Samuel Robinson		6/10/2021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Army National Guard</a:t>
            </a:r>
          </a:p>
          <a:p>
            <a:r>
              <a:rPr lang="en-US" sz="4000" dirty="0"/>
              <a:t>Non-combat injury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47" y="1825625"/>
            <a:ext cx="2412819" cy="4208405"/>
          </a:xfrm>
          <a:prstGeom prst="rect">
            <a:avLst/>
          </a:prstGeom>
        </p:spPr>
      </p:pic>
      <p:pic>
        <p:nvPicPr>
          <p:cNvPr id="6" name="Picture 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D99F25A2-9611-4E5D-98C2-47F5CCF5C2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01" y="4308674"/>
            <a:ext cx="1730993" cy="19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1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Sgt. Theresa E. Simon		   EOW 6/13/2021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4542" y="2169911"/>
            <a:ext cx="564745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Slidell Police Dept.</a:t>
            </a:r>
          </a:p>
          <a:p>
            <a:r>
              <a:rPr lang="en-US" sz="4000" dirty="0"/>
              <a:t> Heart Attack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5F7E3F1-2797-4C92-A6CC-DA56B200DB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468549"/>
            <a:ext cx="3634266" cy="472270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9B429-98AD-45E6-A8A4-8C9BBCAF6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88" y="4279919"/>
            <a:ext cx="2271822" cy="24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5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Lt. Richard Chapman		   EOW 7/6/2021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4542" y="2169911"/>
            <a:ext cx="564745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Tangipahoa Parish  </a:t>
            </a:r>
          </a:p>
          <a:p>
            <a:pPr marL="0" indent="0">
              <a:buNone/>
            </a:pPr>
            <a:r>
              <a:rPr lang="en-US" sz="4000" dirty="0"/>
              <a:t>   Sheriff’s Office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6671552-1901-4C71-A21A-35E55CD4EE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1402" y="1706023"/>
            <a:ext cx="3685897" cy="3685897"/>
          </a:xfrm>
          <a:prstGeom prst="rect">
            <a:avLst/>
          </a:prstGeom>
        </p:spPr>
      </p:pic>
      <p:pic>
        <p:nvPicPr>
          <p:cNvPr id="10" name="Picture 9" descr="A picture containing indoor, stuffed&#10;&#10;Description automatically generated">
            <a:extLst>
              <a:ext uri="{FF2B5EF4-FFF2-40B4-BE49-F238E27FC236}">
                <a16:creationId xmlns:a16="http://schemas.microsoft.com/office/drawing/2014/main" id="{A8F992CE-2BD9-59B1-F274-A0C6A9FB42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71" y="4193177"/>
            <a:ext cx="2062501" cy="20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William Earl Collins Jr.		   EOW 7/9/2021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2169911"/>
            <a:ext cx="70104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Doyline</a:t>
            </a:r>
            <a:r>
              <a:rPr lang="en-US" sz="4000" dirty="0"/>
              <a:t> Police Dept.</a:t>
            </a:r>
          </a:p>
          <a:p>
            <a:r>
              <a:rPr lang="en-US" sz="4000" dirty="0"/>
              <a:t> Correctional Supervisor with         </a:t>
            </a:r>
          </a:p>
          <a:p>
            <a:pPr marL="0" indent="0">
              <a:buNone/>
            </a:pPr>
            <a:r>
              <a:rPr lang="en-US" sz="4000" dirty="0"/>
              <a:t>   Webster Parish Sheriff’s Office</a:t>
            </a:r>
          </a:p>
          <a:p>
            <a:r>
              <a:rPr lang="en-US" sz="4000" dirty="0"/>
              <a:t> Gunshot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C9BD2D-119B-41A1-A6CD-5EA1391C62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1520330"/>
            <a:ext cx="3897659" cy="519468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B444C-C74A-4C0A-8ADC-DDC97800F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95" y="4305669"/>
            <a:ext cx="2282852" cy="23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A72EBD-6745-486D-B770-8FE583A3D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146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latin typeface="Lucida Calligraphy" panose="03010101010101010101" pitchFamily="66" charset="0"/>
              </a:rPr>
              <a:t>Why was L36 A Warrior’s </a:t>
            </a:r>
          </a:p>
          <a:p>
            <a:pPr algn="ctr"/>
            <a:r>
              <a:rPr lang="en-US" sz="5000" dirty="0">
                <a:latin typeface="Lucida Calligraphy" panose="03010101010101010101" pitchFamily="66" charset="0"/>
              </a:rPr>
              <a:t>Way established?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D41B96-8810-4065-AC69-AECE4D38A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2898414"/>
            <a:ext cx="7477991" cy="3544888"/>
          </a:xfrm>
        </p:spPr>
        <p:txBody>
          <a:bodyPr>
            <a:normAutofit/>
          </a:bodyPr>
          <a:lstStyle/>
          <a:p>
            <a:r>
              <a:rPr lang="en-US" sz="4000" dirty="0"/>
              <a:t>LA State Trooper George B. Baker</a:t>
            </a:r>
          </a:p>
          <a:p>
            <a:r>
              <a:rPr lang="en-US" sz="4000" dirty="0"/>
              <a:t>EOW 5/24/2020</a:t>
            </a:r>
          </a:p>
          <a:p>
            <a:r>
              <a:rPr lang="en-US" sz="4000" dirty="0"/>
              <a:t>Call number:  L36</a:t>
            </a:r>
          </a:p>
          <a:p>
            <a:r>
              <a:rPr lang="en-US" sz="4000" dirty="0"/>
              <a:t>A warrior in everything he did!</a:t>
            </a:r>
            <a:br>
              <a:rPr lang="en-US" sz="3500" dirty="0"/>
            </a:br>
            <a:endParaRPr lang="en-US" sz="3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BD68F-1C12-481C-AC7B-EB3D2D28C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91" y="2382692"/>
            <a:ext cx="4060610" cy="4060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421201"/>
      </p:ext>
    </p:extLst>
  </p:cSld>
  <p:clrMapOvr>
    <a:masterClrMapping/>
  </p:clrMapOvr>
  <p:transition spd="slow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94" y="142986"/>
            <a:ext cx="11315701" cy="1325563"/>
          </a:xfrm>
        </p:spPr>
        <p:txBody>
          <a:bodyPr>
            <a:noAutofit/>
          </a:bodyPr>
          <a:lstStyle/>
          <a:p>
            <a:r>
              <a:rPr lang="en-US" sz="5000" dirty="0"/>
              <a:t>Lonnie L. Thacker	Sr.		   EOW 7/23/2021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2169911"/>
            <a:ext cx="70104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Caddo Parish Auxiliary Deputy</a:t>
            </a:r>
          </a:p>
          <a:p>
            <a:r>
              <a:rPr lang="en-US" sz="4000" dirty="0"/>
              <a:t> Car crash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00E6E-5EBE-4A54-9612-C0636CED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6" y="4016820"/>
            <a:ext cx="2807819" cy="28411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2" y="1804317"/>
            <a:ext cx="3744958" cy="4716932"/>
          </a:xfrm>
        </p:spPr>
      </p:pic>
    </p:spTree>
    <p:extLst>
      <p:ext uri="{BB962C8B-B14F-4D97-AF65-F5344CB8AC3E}">
        <p14:creationId xmlns:p14="http://schemas.microsoft.com/office/powerpoint/2010/main" val="63090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Randy Guidry					7/30/2021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1825625"/>
            <a:ext cx="3300004" cy="336735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9439" y="2141537"/>
            <a:ext cx="60198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Youngsville Police Dept.</a:t>
            </a:r>
          </a:p>
          <a:p>
            <a:r>
              <a:rPr lang="en-US" sz="4000" dirty="0"/>
              <a:t> COVID related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63" y="4598538"/>
            <a:ext cx="2228306" cy="21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34" y="356417"/>
            <a:ext cx="10813869" cy="1325563"/>
          </a:xfrm>
        </p:spPr>
        <p:txBody>
          <a:bodyPr>
            <a:normAutofit/>
          </a:bodyPr>
          <a:lstStyle/>
          <a:p>
            <a:r>
              <a:rPr lang="en-US" sz="5000" dirty="0"/>
              <a:t>Deputy Joe M. Coleman Jr.   		8/1/2021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6" y="1802056"/>
            <a:ext cx="3264354" cy="437490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East Baton Rouge Parish Sheriff’s Office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25" y="4389856"/>
            <a:ext cx="1952714" cy="19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0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63" y="492579"/>
            <a:ext cx="11022874" cy="1333046"/>
          </a:xfrm>
        </p:spPr>
        <p:txBody>
          <a:bodyPr>
            <a:normAutofit/>
          </a:bodyPr>
          <a:lstStyle/>
          <a:p>
            <a:r>
              <a:rPr lang="en-US" sz="5000" dirty="0"/>
              <a:t>Corporal Robert McKinney		8/5/2021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2" y="2422617"/>
            <a:ext cx="5495315" cy="308990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Livingston Parish Sheriff’s Office</a:t>
            </a:r>
          </a:p>
          <a:p>
            <a:r>
              <a:rPr lang="en-US" sz="4000" dirty="0"/>
              <a:t>Traced COVID related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A0D750-8086-45FA-8F0D-6C93A6163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879" y="4425806"/>
            <a:ext cx="2240908" cy="217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7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Lt. Warren </a:t>
            </a:r>
            <a:r>
              <a:rPr lang="en-US" sz="5000" dirty="0" err="1"/>
              <a:t>Vallaire</a:t>
            </a:r>
            <a:r>
              <a:rPr lang="en-US" sz="5000" dirty="0"/>
              <a:t>			8/12/2021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2235631"/>
            <a:ext cx="3404643" cy="34046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Washington Parish Sheriff’s Office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7E71B-7470-48EA-B100-B8E296417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5" y="4287980"/>
            <a:ext cx="2450043" cy="24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Sgt. Gerald </a:t>
            </a:r>
            <a:r>
              <a:rPr lang="en-US" sz="5000" dirty="0" err="1"/>
              <a:t>Sopsher</a:t>
            </a:r>
            <a:r>
              <a:rPr lang="en-US" sz="5000" dirty="0"/>
              <a:t>			8/12/2021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1"/>
            <a:ext cx="5019309" cy="334012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Tangipahoa Parish Sheriff’s Office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51" y="4413818"/>
            <a:ext cx="1607898" cy="1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3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/>
              <a:t>Timothy  Wyllie					8/13/2021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25" y="1825625"/>
            <a:ext cx="322054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Husser</a:t>
            </a:r>
            <a:r>
              <a:rPr lang="en-US" sz="4000" dirty="0"/>
              <a:t> Fire Dept.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58" y="4232365"/>
            <a:ext cx="2362361" cy="24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9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Demarcus Dunn				8/13/2021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06" y="1622580"/>
            <a:ext cx="2496381" cy="50333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Baker Police Dept.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38B7A-33C4-4CAF-B670-717E6648A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763" y="4648612"/>
            <a:ext cx="1903644" cy="200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Donnie Booty	Sr.				8/13/2021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77" y="1968137"/>
            <a:ext cx="3862365" cy="386236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Tangipahoa Parish Sheriff’s Office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6" name="Picture 5" descr="A picture containing wall, indoor, stuffed, clothes&#10;&#10;Description automatically generated">
            <a:extLst>
              <a:ext uri="{FF2B5EF4-FFF2-40B4-BE49-F238E27FC236}">
                <a16:creationId xmlns:a16="http://schemas.microsoft.com/office/drawing/2014/main" id="{14359766-E992-40F5-9BFF-51221919D2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416" y="4559805"/>
            <a:ext cx="1811860" cy="17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3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RJ Booty						8/19/2021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2131129"/>
            <a:ext cx="3031671" cy="303167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Tangipahoa Parish Sheriff’s Office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6" name="Picture 5" descr="A picture containing indoor, outdoor object, decorated, several&#10;&#10;Description automatically generated">
            <a:extLst>
              <a:ext uri="{FF2B5EF4-FFF2-40B4-BE49-F238E27FC236}">
                <a16:creationId xmlns:a16="http://schemas.microsoft.com/office/drawing/2014/main" id="{BC52A5C6-CA88-45DF-B3EF-64A59A2466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98" y="4341210"/>
            <a:ext cx="2005715" cy="19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7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46" y="251444"/>
            <a:ext cx="2401881" cy="5048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85A75-D020-4031-B396-7BB28E5E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065" y="3341222"/>
            <a:ext cx="5465869" cy="3543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859A1-9ED5-4170-BA40-622F6E45A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709" y="1137573"/>
            <a:ext cx="2970371" cy="5029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846A0B-D0A6-4F7B-94BC-494503D67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77" y="127661"/>
            <a:ext cx="2270760" cy="34061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65EEC0-7110-45FD-B033-B500BDDE8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4" y="3893128"/>
            <a:ext cx="1583064" cy="281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960" y="127661"/>
            <a:ext cx="3063974" cy="32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6407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Trey Copeland					8/31/2021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3" y="2508069"/>
            <a:ext cx="5969537" cy="336137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Cotton Valley Police Department</a:t>
            </a:r>
          </a:p>
          <a:p>
            <a:r>
              <a:rPr lang="en-US" sz="4000" dirty="0"/>
              <a:t>Heart attack</a:t>
            </a:r>
          </a:p>
        </p:txBody>
      </p:sp>
      <p:pic>
        <p:nvPicPr>
          <p:cNvPr id="6" name="Picture 5" descr="A picture containing wall, indoor, different, several&#10;&#10;Description automatically generated">
            <a:extLst>
              <a:ext uri="{FF2B5EF4-FFF2-40B4-BE49-F238E27FC236}">
                <a16:creationId xmlns:a16="http://schemas.microsoft.com/office/drawing/2014/main" id="{2CEA0AC3-EC1A-4F0D-8B22-03A0C4A12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13" y="4514723"/>
            <a:ext cx="2065191" cy="19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4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Deputy Ryan Stearns			9/10/2021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59" y="1886585"/>
            <a:ext cx="3481070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Bossier Parish Sheriff’s Office</a:t>
            </a:r>
          </a:p>
          <a:p>
            <a:r>
              <a:rPr lang="en-US" sz="4000" dirty="0"/>
              <a:t>Diverticulitis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E58566-80D3-4B51-A518-2300DD36C6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415" y="4281545"/>
            <a:ext cx="1782751" cy="20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65125"/>
            <a:ext cx="10878094" cy="1325563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Lt. Gary </a:t>
            </a:r>
            <a:r>
              <a:rPr lang="en-US" sz="5000" dirty="0" err="1"/>
              <a:t>Baham</a:t>
            </a:r>
            <a:r>
              <a:rPr lang="en-US" sz="5000" dirty="0"/>
              <a:t>					9/13/2021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47266" y="1797582"/>
            <a:ext cx="5181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 Tangipahoa Parish Sheriff’s Office</a:t>
            </a:r>
          </a:p>
          <a:p>
            <a:r>
              <a:rPr lang="en-US" sz="4000" dirty="0"/>
              <a:t> Tangipahoa Parish Coroner’s Office</a:t>
            </a:r>
          </a:p>
          <a:p>
            <a:endParaRPr lang="en-US" sz="4000" dirty="0"/>
          </a:p>
        </p:txBody>
      </p:sp>
      <p:pic>
        <p:nvPicPr>
          <p:cNvPr id="9" name="Content Placeholder 8" descr="A person in a military uniform&#10;&#10;Description automatically generated with medium confidence">
            <a:extLst>
              <a:ext uri="{FF2B5EF4-FFF2-40B4-BE49-F238E27FC236}">
                <a16:creationId xmlns:a16="http://schemas.microsoft.com/office/drawing/2014/main" id="{DA2A64E8-7C19-4E89-840F-8DFDECBF6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34" y="1825625"/>
            <a:ext cx="3509962" cy="4746633"/>
          </a:xfrm>
        </p:spPr>
      </p:pic>
      <p:pic>
        <p:nvPicPr>
          <p:cNvPr id="11" name="Picture 10" descr="A picture containing text, indoor, thread&#10;&#10;Description automatically generated">
            <a:extLst>
              <a:ext uri="{FF2B5EF4-FFF2-40B4-BE49-F238E27FC236}">
                <a16:creationId xmlns:a16="http://schemas.microsoft.com/office/drawing/2014/main" id="{C6492C9A-4906-45A4-85B7-F5612E889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38" y="4165830"/>
            <a:ext cx="2358546" cy="24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7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35C3-EC9B-4FC2-B298-59C47F376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Austin Spencer Bush	       	  	9/16/2021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98F9CD-645F-4F87-8E87-E922F938F0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19625"/>
            <a:ext cx="2817547" cy="35219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83FAE-B8ED-40D8-A8C6-4DC05ABA9D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Houma Police Dept.</a:t>
            </a:r>
          </a:p>
          <a:p>
            <a:r>
              <a:rPr lang="en-US" sz="4000" dirty="0"/>
              <a:t>Drowning</a:t>
            </a:r>
          </a:p>
        </p:txBody>
      </p:sp>
    </p:spTree>
    <p:extLst>
      <p:ext uri="{BB962C8B-B14F-4D97-AF65-F5344CB8AC3E}">
        <p14:creationId xmlns:p14="http://schemas.microsoft.com/office/powerpoint/2010/main" val="406932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Lt. Matthew Shumate			9/27/2021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1901148"/>
            <a:ext cx="3213898" cy="404433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East Baton Rouge Parish Sheriff’s Office</a:t>
            </a:r>
          </a:p>
          <a:p>
            <a:r>
              <a:rPr lang="en-US" sz="4000" dirty="0"/>
              <a:t>COVID related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601F09-577D-4935-8C3A-97562F875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07" y="4282752"/>
            <a:ext cx="2314451" cy="24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16EAB-2830-4FA7-BAC5-1FC954E7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Chief Donald Ray </a:t>
            </a:r>
            <a:r>
              <a:rPr lang="en-US" dirty="0" err="1"/>
              <a:t>Scafidel</a:t>
            </a:r>
            <a:r>
              <a:rPr lang="en-US" dirty="0"/>
              <a:t>               10/07/2021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21454B-2F64-4BDA-9EF0-B249A83AD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47588"/>
            <a:ext cx="3271535" cy="32715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178E9-7F58-4997-865B-2B0B96CB35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Natalbany</a:t>
            </a:r>
            <a:r>
              <a:rPr lang="en-US" sz="4000" dirty="0"/>
              <a:t> Volunteer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272430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05" y="365125"/>
            <a:ext cx="10935789" cy="1325563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Master Trooper Adam </a:t>
            </a:r>
            <a:r>
              <a:rPr lang="en-US" sz="5000" dirty="0" err="1"/>
              <a:t>Gaubert</a:t>
            </a:r>
            <a:r>
              <a:rPr lang="en-US" sz="5000" dirty="0"/>
              <a:t>		10/9/2021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95" y="1898209"/>
            <a:ext cx="3006094" cy="375623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La. State Police</a:t>
            </a:r>
          </a:p>
          <a:p>
            <a:r>
              <a:rPr lang="en-US" sz="4000" dirty="0"/>
              <a:t>Gunshot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95F10-6148-4134-B4B4-FC5C0FC255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62" y="3987235"/>
            <a:ext cx="2490461" cy="26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2CB9-AF25-4C9A-B0F0-0E57ED0A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 Schultz						10/10/2021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4D2490-B8CB-4937-8143-4EBEE13D64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95321"/>
            <a:ext cx="2376621" cy="34714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8690E-52E1-4799-8A09-7185499206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Harahan Fire Dept.</a:t>
            </a:r>
          </a:p>
        </p:txBody>
      </p:sp>
    </p:spTree>
    <p:extLst>
      <p:ext uri="{BB962C8B-B14F-4D97-AF65-F5344CB8AC3E}">
        <p14:creationId xmlns:p14="http://schemas.microsoft.com/office/powerpoint/2010/main" val="14065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0D3F-7ABC-428C-AB53-FCB2E654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Chief Keith Sonnier 				10/11/2021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C6F45-250A-444D-96B4-5D689F04E2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Lafayette Fire Dept.</a:t>
            </a:r>
          </a:p>
          <a:p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0883A9-5FC8-4C5A-B9F8-1895DE242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6887" y="2309568"/>
            <a:ext cx="2331832" cy="312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9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A795-FCDC-4685-961E-9DC5389D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Jessie Henry					12/18/2021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4DED25-35B7-4D34-BAE2-F7E1BB37DC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0693" y="2049463"/>
            <a:ext cx="4778829" cy="376164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7DD49-503A-4368-91E3-074BC76F4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8805" y="1690688"/>
            <a:ext cx="5524995" cy="4351338"/>
          </a:xfrm>
        </p:spPr>
        <p:txBody>
          <a:bodyPr>
            <a:normAutofit/>
          </a:bodyPr>
          <a:lstStyle/>
          <a:p>
            <a:r>
              <a:rPr lang="en-US" sz="4000" dirty="0"/>
              <a:t>South Bossier Parish Fire District 2</a:t>
            </a:r>
          </a:p>
          <a:p>
            <a:r>
              <a:rPr lang="en-US" sz="4000"/>
              <a:t>La</a:t>
            </a:r>
            <a:r>
              <a:rPr lang="en-US" sz="4000" dirty="0"/>
              <a:t>. Army National Guard</a:t>
            </a:r>
          </a:p>
          <a:p>
            <a:r>
              <a:rPr lang="en-US" sz="4000" dirty="0"/>
              <a:t>Tire explosion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0B450-9CEB-48B3-A193-170896741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84" y="4790868"/>
            <a:ext cx="2132837" cy="20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EBFF-5DD6-4A34-B5EA-1AC4D0A5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C3933-3250-413B-9179-53E4F3ED0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0" y="15385"/>
            <a:ext cx="9123486" cy="6842615"/>
          </a:xfrm>
        </p:spPr>
      </p:pic>
    </p:spTree>
    <p:extLst>
      <p:ext uri="{BB962C8B-B14F-4D97-AF65-F5344CB8AC3E}">
        <p14:creationId xmlns:p14="http://schemas.microsoft.com/office/powerpoint/2010/main" val="2557136900"/>
      </p:ext>
    </p:extLst>
  </p:cSld>
  <p:clrMapOvr>
    <a:masterClrMapping/>
  </p:clrMapOvr>
  <p:transition spd="slow" advTm="26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K-9 IVAR						8/20/2021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7413"/>
            <a:ext cx="2772390" cy="397829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Livingston Parish Sheriff’s Office</a:t>
            </a:r>
          </a:p>
          <a:p>
            <a:r>
              <a:rPr lang="en-US" sz="4000" dirty="0"/>
              <a:t>Heatstroke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814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0C69C-613F-41DB-99DD-1D4CAFA34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0639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dirty="0">
                <a:latin typeface="Brush Script MT" panose="03060802040406070304" pitchFamily="66" charset="0"/>
              </a:rPr>
              <a:t>In memory of our fallen first responders</a:t>
            </a:r>
          </a:p>
        </p:txBody>
      </p:sp>
    </p:spTree>
    <p:extLst>
      <p:ext uri="{BB962C8B-B14F-4D97-AF65-F5344CB8AC3E}">
        <p14:creationId xmlns:p14="http://schemas.microsoft.com/office/powerpoint/2010/main" val="405008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150" advTm="3150">
        <p:fade/>
      </p:transition>
    </mc:Choice>
    <mc:Fallback>
      <p:transition spd="slow" advTm="315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29E1-5F37-49F9-8C51-C48EEA12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254289"/>
            <a:ext cx="10515600" cy="1325563"/>
          </a:xfrm>
        </p:spPr>
        <p:txBody>
          <a:bodyPr/>
          <a:lstStyle/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Chris “Big Dog” Oliver		EOW 7/20/2021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204E9-50C1-46C0-BAFD-BE2B532975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910" y="1579852"/>
            <a:ext cx="3388268" cy="5016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BA7BE-D167-47CC-8E22-0D2AFC3E8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0058" y="2309501"/>
            <a:ext cx="6613864" cy="4188953"/>
          </a:xfrm>
        </p:spPr>
        <p:txBody>
          <a:bodyPr>
            <a:normAutofit/>
          </a:bodyPr>
          <a:lstStyle/>
          <a:p>
            <a:r>
              <a:rPr lang="en-US" sz="4000" dirty="0"/>
              <a:t>Chris carried George’s liver for 14 months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3C1D5-17BF-412C-84DE-95E7A4B4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450" y="104464"/>
            <a:ext cx="1753670" cy="22050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028B99-E3C9-4417-B8F0-3B0AC090F95E}"/>
              </a:ext>
            </a:extLst>
          </p:cNvPr>
          <p:cNvSpPr/>
          <p:nvPr/>
        </p:nvSpPr>
        <p:spPr>
          <a:xfrm rot="2831235">
            <a:off x="6054170" y="1410575"/>
            <a:ext cx="13658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Liver recipient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FCC93-5F96-4295-A0DE-8D6C2C0FD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1" y="4234649"/>
            <a:ext cx="2153370" cy="23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7309" cy="1325563"/>
          </a:xfrm>
        </p:spPr>
        <p:txBody>
          <a:bodyPr/>
          <a:lstStyle/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Lisa Howard Wallace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76" y="1872594"/>
            <a:ext cx="2482122" cy="24920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1621" y="4546516"/>
            <a:ext cx="6019800" cy="3712437"/>
          </a:xfrm>
        </p:spPr>
        <p:txBody>
          <a:bodyPr>
            <a:normAutofit/>
          </a:bodyPr>
          <a:lstStyle/>
          <a:p>
            <a:r>
              <a:rPr lang="en-US" sz="4000" dirty="0"/>
              <a:t>Diagnosed with PKD (Polycystic Kidney Disease)</a:t>
            </a:r>
          </a:p>
          <a:p>
            <a:r>
              <a:rPr lang="en-US" sz="4000" dirty="0"/>
              <a:t>Kidney Recipient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025" y="183219"/>
            <a:ext cx="1755800" cy="2206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028B99-E3C9-4417-B8F0-3B0AC090F95E}"/>
              </a:ext>
            </a:extLst>
          </p:cNvPr>
          <p:cNvSpPr/>
          <p:nvPr/>
        </p:nvSpPr>
        <p:spPr>
          <a:xfrm rot="2831235">
            <a:off x="5792652" y="1454118"/>
            <a:ext cx="161024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Kidney recipients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FE443A0-DB15-49F3-A399-16AC8A05E0E0}"/>
              </a:ext>
            </a:extLst>
          </p:cNvPr>
          <p:cNvSpPr txBox="1">
            <a:spLocks/>
          </p:cNvSpPr>
          <p:nvPr/>
        </p:nvSpPr>
        <p:spPr>
          <a:xfrm>
            <a:off x="7269121" y="365124"/>
            <a:ext cx="48273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HONORARY</a:t>
            </a:r>
            <a:br>
              <a:rPr lang="en-US" dirty="0"/>
            </a:br>
            <a:r>
              <a:rPr lang="en-US" dirty="0"/>
              <a:t>Karen Stewart</a:t>
            </a:r>
          </a:p>
        </p:txBody>
      </p:sp>
    </p:spTree>
    <p:extLst>
      <p:ext uri="{BB962C8B-B14F-4D97-AF65-F5344CB8AC3E}">
        <p14:creationId xmlns:p14="http://schemas.microsoft.com/office/powerpoint/2010/main" val="280608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4CAF-B617-4338-A1CF-A9B80857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46" y="1577794"/>
            <a:ext cx="9185365" cy="1278617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/>
              <a:t>2021 Wall of Fallen Heroes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2103" y="3979817"/>
            <a:ext cx="48942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33 First Responders</a:t>
            </a:r>
          </a:p>
          <a:p>
            <a:r>
              <a:rPr lang="en-US" sz="3200" dirty="0"/>
              <a:t>     23 – Law Enforcement</a:t>
            </a:r>
          </a:p>
          <a:p>
            <a:r>
              <a:rPr lang="en-US" sz="3200" dirty="0"/>
              <a:t>       7 – Fire Fighter</a:t>
            </a:r>
          </a:p>
          <a:p>
            <a:r>
              <a:rPr lang="en-US" sz="3200" dirty="0"/>
              <a:t>       2 – Military</a:t>
            </a:r>
          </a:p>
          <a:p>
            <a:r>
              <a:rPr lang="en-US" sz="3200" dirty="0"/>
              <a:t>       1 – K9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52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00">
        <p:fade/>
      </p:transition>
    </mc:Choice>
    <mc:Fallback>
      <p:transition spd="slow" advTm="14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51" y="330291"/>
            <a:ext cx="10639697" cy="1325563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James Edward Abernathy			1/1/2021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B3C6FD-FDEF-442B-85F9-2347FF96C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413" y="2072523"/>
            <a:ext cx="3427536" cy="34275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 txBox="1">
            <a:spLocks/>
          </p:cNvSpPr>
          <p:nvPr/>
        </p:nvSpPr>
        <p:spPr>
          <a:xfrm>
            <a:off x="6553202" y="2169911"/>
            <a:ext cx="563879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Tangipahoa Parish Sheriff’s Officer</a:t>
            </a:r>
          </a:p>
          <a:p>
            <a:r>
              <a:rPr lang="en-US" sz="4000" dirty="0"/>
              <a:t>COVID related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FBB02-B355-4607-AD16-15F8E281D63E}"/>
              </a:ext>
            </a:extLst>
          </p:cNvPr>
          <p:cNvSpPr txBox="1"/>
          <p:nvPr/>
        </p:nvSpPr>
        <p:spPr>
          <a:xfrm>
            <a:off x="2109375" y="5130727"/>
            <a:ext cx="295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Photo Available</a:t>
            </a:r>
          </a:p>
        </p:txBody>
      </p:sp>
      <p:pic>
        <p:nvPicPr>
          <p:cNvPr id="7" name="Picture 6" descr="A picture containing indoor, outdoor object&#10;&#10;Description automatically generated">
            <a:extLst>
              <a:ext uri="{FF2B5EF4-FFF2-40B4-BE49-F238E27FC236}">
                <a16:creationId xmlns:a16="http://schemas.microsoft.com/office/drawing/2014/main" id="{D850F4FD-1707-4262-B536-284B667916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24" y="4592736"/>
            <a:ext cx="1649879" cy="18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0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00C9-16C9-4747-AC2C-81868C02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144"/>
            <a:ext cx="10515600" cy="1325563"/>
          </a:xfrm>
        </p:spPr>
        <p:txBody>
          <a:bodyPr>
            <a:noAutofit/>
          </a:bodyPr>
          <a:lstStyle/>
          <a:p>
            <a:r>
              <a:rPr lang="en-US" sz="5000" dirty="0"/>
              <a:t>Leonard Coney			EOW 1/6/2021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C0E191-7943-4D90-B590-C17EF029F5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73" y="1481338"/>
            <a:ext cx="4034627" cy="503991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F1DB1-8F9C-4869-BC24-0906976E2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2" y="2169911"/>
            <a:ext cx="5638798" cy="4351338"/>
          </a:xfrm>
        </p:spPr>
        <p:txBody>
          <a:bodyPr>
            <a:normAutofit/>
          </a:bodyPr>
          <a:lstStyle/>
          <a:p>
            <a:r>
              <a:rPr lang="en-US" sz="4000" dirty="0"/>
              <a:t>Shreveport Fire Dept.</a:t>
            </a:r>
          </a:p>
          <a:p>
            <a:r>
              <a:rPr lang="en-US" sz="4000" dirty="0"/>
              <a:t>Medic 5</a:t>
            </a:r>
          </a:p>
          <a:p>
            <a:r>
              <a:rPr lang="en-US" sz="4000" dirty="0"/>
              <a:t>Traced COVID related</a:t>
            </a:r>
          </a:p>
        </p:txBody>
      </p:sp>
      <p:pic>
        <p:nvPicPr>
          <p:cNvPr id="5" name="Picture 4" descr="A picture containing wall, indoor, several&#10;&#10;Description automatically generated">
            <a:extLst>
              <a:ext uri="{FF2B5EF4-FFF2-40B4-BE49-F238E27FC236}">
                <a16:creationId xmlns:a16="http://schemas.microsoft.com/office/drawing/2014/main" id="{E7D1F4E9-46DE-4393-939B-5C74CAC19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41" y="4278085"/>
            <a:ext cx="2263336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300">
        <p:fade/>
      </p:transition>
    </mc:Choice>
    <mc:Fallback>
      <p:transition spd="slow" advTm="13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28893</TotalTime>
  <Words>456</Words>
  <Application>Microsoft Office PowerPoint</Application>
  <PresentationFormat>Widescreen</PresentationFormat>
  <Paragraphs>125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Brush Script MT</vt:lpstr>
      <vt:lpstr>Calibri</vt:lpstr>
      <vt:lpstr>Calibri Light</vt:lpstr>
      <vt:lpstr>Lucida Calligraphy</vt:lpstr>
      <vt:lpstr>Office Theme</vt:lpstr>
      <vt:lpstr>PowerPoint Presentation</vt:lpstr>
      <vt:lpstr>Why was L36 A Warrior’s  Way established?</vt:lpstr>
      <vt:lpstr>PowerPoint Presentation</vt:lpstr>
      <vt:lpstr>PowerPoint Presentation</vt:lpstr>
      <vt:lpstr>HONORARY Chris “Big Dog” Oliver  EOW 7/20/2021</vt:lpstr>
      <vt:lpstr>HONORARY Lisa Howard Wallace</vt:lpstr>
      <vt:lpstr>2021 Wall of Fallen Heroes</vt:lpstr>
      <vt:lpstr>James Edward Abernathy   1/1/2021</vt:lpstr>
      <vt:lpstr>Leonard Coney   EOW 1/6/2021</vt:lpstr>
      <vt:lpstr>Sgt. Charles Dotson   1/25/2021</vt:lpstr>
      <vt:lpstr>Sgt. Martinus Mitchum      EOW2/26/2021</vt:lpstr>
      <vt:lpstr>Christopher Shane Simpkins  4/12/2021</vt:lpstr>
      <vt:lpstr>Detective Stephen Arnold   EOW 5/23/2021</vt:lpstr>
      <vt:lpstr>Captain Ralph E. Parker III   EOW 6/7/2021</vt:lpstr>
      <vt:lpstr>1SG Casey J. Hart     EOW 6/8/2021</vt:lpstr>
      <vt:lpstr>SPC Joshua Samuel Robinson  6/10/2021</vt:lpstr>
      <vt:lpstr>Sgt. Theresa E. Simon     EOW 6/13/2021</vt:lpstr>
      <vt:lpstr>Lt. Richard Chapman     EOW 7/6/2021</vt:lpstr>
      <vt:lpstr>William Earl Collins Jr.     EOW 7/9/2021</vt:lpstr>
      <vt:lpstr>Lonnie L. Thacker Sr.     EOW 7/23/2021</vt:lpstr>
      <vt:lpstr>Randy Guidry     7/30/2021</vt:lpstr>
      <vt:lpstr>Deputy Joe M. Coleman Jr.     8/1/2021</vt:lpstr>
      <vt:lpstr>Corporal Robert McKinney  8/5/2021</vt:lpstr>
      <vt:lpstr>Lt. Warren Vallaire   8/12/2021</vt:lpstr>
      <vt:lpstr>Sgt. Gerald Sopsher   8/12/2021</vt:lpstr>
      <vt:lpstr>Timothy  Wyllie     8/13/2021</vt:lpstr>
      <vt:lpstr>Demarcus Dunn    8/13/2021</vt:lpstr>
      <vt:lpstr>Donnie Booty Sr.    8/13/2021</vt:lpstr>
      <vt:lpstr>RJ Booty      8/19/2021</vt:lpstr>
      <vt:lpstr>Trey Copeland     8/31/2021</vt:lpstr>
      <vt:lpstr>Deputy Ryan Stearns   9/10/2021</vt:lpstr>
      <vt:lpstr>Lt. Gary Baham     9/13/2021</vt:lpstr>
      <vt:lpstr>Austin Spencer Bush            9/16/2021</vt:lpstr>
      <vt:lpstr>Lt. Matthew Shumate   9/27/2021</vt:lpstr>
      <vt:lpstr>Chief Donald Ray Scafidel               10/07/2021</vt:lpstr>
      <vt:lpstr>Master Trooper Adam Gaubert  10/9/2021</vt:lpstr>
      <vt:lpstr>Leo Schultz      10/10/2021</vt:lpstr>
      <vt:lpstr>Chief Keith Sonnier     10/11/2021</vt:lpstr>
      <vt:lpstr>Jessie Henry     12/18/2021</vt:lpstr>
      <vt:lpstr>K-9 IVAR      8/20/2021</vt:lpstr>
      <vt:lpstr>In memory of our fallen first responders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L36 A Warrior’s Way</dc:title>
  <dc:creator>Holly Gildig</dc:creator>
  <cp:lastModifiedBy>Holly Gildig</cp:lastModifiedBy>
  <cp:revision>95</cp:revision>
  <dcterms:created xsi:type="dcterms:W3CDTF">2021-07-24T14:47:22Z</dcterms:created>
  <dcterms:modified xsi:type="dcterms:W3CDTF">2023-04-20T15:13:04Z</dcterms:modified>
</cp:coreProperties>
</file>